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rawings/drawing3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drawings/drawing4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drawings/drawing5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drawings/drawing6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965" r:id="rId2"/>
    <p:sldId id="3142" r:id="rId3"/>
    <p:sldId id="3143" r:id="rId4"/>
    <p:sldId id="3119" r:id="rId5"/>
    <p:sldId id="3166" r:id="rId6"/>
    <p:sldId id="3168" r:id="rId7"/>
    <p:sldId id="3169" r:id="rId8"/>
    <p:sldId id="3170" r:id="rId9"/>
    <p:sldId id="3171" r:id="rId10"/>
    <p:sldId id="3172" r:id="rId11"/>
  </p:sldIdLst>
  <p:sldSz cx="10333038" cy="820896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100" kern="1200">
        <a:solidFill>
          <a:srgbClr val="FF0000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100" kern="1200">
        <a:solidFill>
          <a:srgbClr val="FF0000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100" kern="1200">
        <a:solidFill>
          <a:srgbClr val="FF0000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100" kern="1200">
        <a:solidFill>
          <a:srgbClr val="FF0000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100" kern="1200">
        <a:solidFill>
          <a:srgbClr val="FF0000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100" kern="1200">
        <a:solidFill>
          <a:srgbClr val="FF0000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100" kern="1200">
        <a:solidFill>
          <a:srgbClr val="FF0000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100" kern="1200">
        <a:solidFill>
          <a:srgbClr val="FF0000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100" kern="1200">
        <a:solidFill>
          <a:srgbClr val="FF0000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586">
          <p15:clr>
            <a:srgbClr val="A4A3A4"/>
          </p15:clr>
        </p15:guide>
        <p15:guide id="2" pos="325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FF99"/>
    <a:srgbClr val="0000FF"/>
    <a:srgbClr val="66CCFF"/>
    <a:srgbClr val="6666FF"/>
    <a:srgbClr val="FF9999"/>
    <a:srgbClr val="FFCCCC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044" autoAdjust="0"/>
    <p:restoredTop sz="99388" autoAdjust="0"/>
  </p:normalViewPr>
  <p:slideViewPr>
    <p:cSldViewPr snapToGrid="0">
      <p:cViewPr varScale="1">
        <p:scale>
          <a:sx n="77" d="100"/>
          <a:sy n="77" d="100"/>
        </p:scale>
        <p:origin x="-84" y="-582"/>
      </p:cViewPr>
      <p:guideLst>
        <p:guide orient="horz" pos="2586"/>
        <p:guide pos="325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1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4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 w="24613">
          <a:noFill/>
        </a:ln>
      </c:spPr>
    </c:title>
    <c:autoTitleDeleted val="0"/>
    <c:view3D>
      <c:rotX val="15"/>
      <c:hPercent val="48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4270622422197229"/>
          <c:y val="9.1054398643382023E-2"/>
          <c:w val="0.83110329958755169"/>
          <c:h val="0.6890651455451826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2"/>
            </a:solidFill>
            <a:ln w="24266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00FF"/>
              </a:solidFill>
              <a:ln w="24266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59A-455C-A21A-98F667E93EA0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 w="24266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59A-455C-A21A-98F667E93EA0}"/>
              </c:ext>
            </c:extLst>
          </c:dPt>
          <c:dLbls>
            <c:dLbl>
              <c:idx val="0"/>
              <c:layout>
                <c:manualLayout>
                  <c:x val="3.5464566929133856E-2"/>
                  <c:y val="-6.1391294356557914E-2"/>
                </c:manualLayout>
              </c:layout>
              <c:spPr>
                <a:solidFill>
                  <a:srgbClr val="CCFFFF"/>
                </a:solidFill>
                <a:ln w="24266">
                  <a:solidFill>
                    <a:srgbClr val="FF0000"/>
                  </a:solidFill>
                  <a:prstDash val="sysDash"/>
                </a:ln>
              </c:spPr>
              <c:txPr>
                <a:bodyPr/>
                <a:lstStyle/>
                <a:p>
                  <a:pPr>
                    <a:defRPr sz="1817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1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59A-455C-A21A-98F667E93EA0}"/>
                </c:ext>
              </c:extLst>
            </c:dLbl>
            <c:dLbl>
              <c:idx val="1"/>
              <c:layout>
                <c:manualLayout>
                  <c:x val="4.5620009263548027E-2"/>
                  <c:y val="-6.7965328255744931E-2"/>
                </c:manualLayout>
              </c:layout>
              <c:spPr>
                <a:solidFill>
                  <a:srgbClr val="CCFFFF"/>
                </a:solidFill>
                <a:ln w="24266">
                  <a:solidFill>
                    <a:srgbClr val="FF0000"/>
                  </a:solidFill>
                  <a:prstDash val="sysDash"/>
                </a:ln>
              </c:spPr>
              <c:txPr>
                <a:bodyPr/>
                <a:lstStyle/>
                <a:p>
                  <a:pPr>
                    <a:defRPr sz="1817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1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59A-455C-A21A-98F667E93EA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Sheet1!$B$1:$C$1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Sheet1!$B$2:$C$2</c:f>
              <c:numCache>
                <c:formatCode>General</c:formatCode>
                <c:ptCount val="2"/>
                <c:pt idx="0">
                  <c:v>113</c:v>
                </c:pt>
                <c:pt idx="1">
                  <c:v>158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59A-455C-A21A-98F667E93E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87481856"/>
        <c:axId val="80693504"/>
        <c:axId val="0"/>
      </c:bar3DChart>
      <c:catAx>
        <c:axId val="87481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606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42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806935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0693504"/>
        <c:scaling>
          <c:orientation val="minMax"/>
        </c:scaling>
        <c:delete val="0"/>
        <c:axPos val="l"/>
        <c:majorGridlines>
          <c:spPr>
            <a:ln w="6066">
              <a:solidFill>
                <a:schemeClr val="tx1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spPr>
          <a:ln w="606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58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87481856"/>
        <c:crosses val="autoZero"/>
        <c:crossBetween val="between"/>
      </c:valAx>
      <c:spPr>
        <a:noFill/>
        <a:ln w="2536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 w="24613">
          <a:noFill/>
        </a:ln>
      </c:spPr>
    </c:title>
    <c:autoTitleDeleted val="0"/>
    <c:view3D>
      <c:rotX val="15"/>
      <c:hPercent val="48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4508717660292494"/>
          <c:y val="0.13772099737532856"/>
          <c:w val="0.83110329958755169"/>
          <c:h val="0.6890651455451826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2"/>
            </a:solidFill>
            <a:ln w="24266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00FF"/>
              </a:solidFill>
              <a:ln w="24266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119-48A6-8E5F-10C9A78CDBF8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 w="24266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119-48A6-8E5F-10C9A78CDBF8}"/>
              </c:ext>
            </c:extLst>
          </c:dPt>
          <c:dLbls>
            <c:dLbl>
              <c:idx val="0"/>
              <c:layout>
                <c:manualLayout>
                  <c:x val="4.2607424071991001E-2"/>
                  <c:y val="8.6086614173228344E-3"/>
                </c:manualLayout>
              </c:layout>
              <c:numFmt formatCode="General" sourceLinked="0"/>
              <c:spPr>
                <a:solidFill>
                  <a:srgbClr val="CCFFFF"/>
                </a:solidFill>
                <a:ln w="24266">
                  <a:solidFill>
                    <a:srgbClr val="FF0000"/>
                  </a:solidFill>
                  <a:prstDash val="sysDash"/>
                </a:ln>
              </c:spPr>
              <c:txPr>
                <a:bodyPr/>
                <a:lstStyle/>
                <a:p>
                  <a:pPr>
                    <a:defRPr sz="1817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119-48A6-8E5F-10C9A78CDBF8}"/>
                </c:ext>
              </c:extLst>
            </c:dLbl>
            <c:dLbl>
              <c:idx val="1"/>
              <c:layout>
                <c:manualLayout>
                  <c:x val="4.5620009263548027E-2"/>
                  <c:y val="-6.7965328255744931E-2"/>
                </c:manualLayout>
              </c:layout>
              <c:numFmt formatCode="General" sourceLinked="0"/>
              <c:spPr>
                <a:solidFill>
                  <a:srgbClr val="CCFFFF"/>
                </a:solidFill>
                <a:ln w="24266">
                  <a:solidFill>
                    <a:srgbClr val="FF0000"/>
                  </a:solidFill>
                  <a:prstDash val="sysDash"/>
                </a:ln>
              </c:spPr>
              <c:txPr>
                <a:bodyPr/>
                <a:lstStyle/>
                <a:p>
                  <a:pPr>
                    <a:defRPr sz="1817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119-48A6-8E5F-10C9A78CDBF8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Sheet1!$B$1:$C$1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Sheet1!$B$2:$C$2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119-48A6-8E5F-10C9A78CDB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33963008"/>
        <c:axId val="100540992"/>
        <c:axId val="0"/>
      </c:bar3DChart>
      <c:catAx>
        <c:axId val="33963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606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42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005409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0540992"/>
        <c:scaling>
          <c:orientation val="minMax"/>
          <c:min val="0"/>
        </c:scaling>
        <c:delete val="1"/>
        <c:axPos val="l"/>
        <c:majorGridlines>
          <c:spPr>
            <a:ln w="6066">
              <a:solidFill>
                <a:schemeClr val="tx1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crossAx val="33963008"/>
        <c:crosses val="autoZero"/>
        <c:crossBetween val="between"/>
      </c:valAx>
      <c:spPr>
        <a:noFill/>
        <a:ln w="2536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 w="24613">
          <a:noFill/>
        </a:ln>
      </c:spPr>
    </c:title>
    <c:autoTitleDeleted val="0"/>
    <c:view3D>
      <c:rotX val="15"/>
      <c:hPercent val="48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4270622422197229"/>
          <c:y val="9.1054398643381995E-2"/>
          <c:w val="0.83110329958755169"/>
          <c:h val="0.6890651455451826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2"/>
            </a:solidFill>
            <a:ln w="24266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00FF"/>
              </a:solidFill>
              <a:ln w="24266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DC6-40F6-A0ED-97488803A0D0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 w="24266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DC6-40F6-A0ED-97488803A0D0}"/>
              </c:ext>
            </c:extLst>
          </c:dPt>
          <c:dLbls>
            <c:dLbl>
              <c:idx val="0"/>
              <c:layout>
                <c:manualLayout>
                  <c:x val="3.5464566929133856E-2"/>
                  <c:y val="-6.1391294356557914E-2"/>
                </c:manualLayout>
              </c:layout>
              <c:numFmt formatCode="General" sourceLinked="0"/>
              <c:spPr>
                <a:solidFill>
                  <a:srgbClr val="CCFFFF"/>
                </a:solidFill>
                <a:ln w="24266">
                  <a:solidFill>
                    <a:srgbClr val="FF0000"/>
                  </a:solidFill>
                  <a:prstDash val="sysDash"/>
                </a:ln>
              </c:spPr>
              <c:txPr>
                <a:bodyPr/>
                <a:lstStyle/>
                <a:p>
                  <a:pPr>
                    <a:defRPr sz="1817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DC6-40F6-A0ED-97488803A0D0}"/>
                </c:ext>
              </c:extLst>
            </c:dLbl>
            <c:dLbl>
              <c:idx val="1"/>
              <c:layout>
                <c:manualLayout>
                  <c:x val="4.5620009263548027E-2"/>
                  <c:y val="-6.7965328255744931E-2"/>
                </c:manualLayout>
              </c:layout>
              <c:numFmt formatCode="General" sourceLinked="0"/>
              <c:spPr>
                <a:solidFill>
                  <a:srgbClr val="CCFFFF"/>
                </a:solidFill>
                <a:ln w="24266">
                  <a:solidFill>
                    <a:srgbClr val="FF0000"/>
                  </a:solidFill>
                  <a:prstDash val="sysDash"/>
                </a:ln>
              </c:spPr>
              <c:txPr>
                <a:bodyPr/>
                <a:lstStyle/>
                <a:p>
                  <a:pPr>
                    <a:defRPr sz="1817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DC6-40F6-A0ED-97488803A0D0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Sheet1!$B$1:$C$1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Sheet1!$B$2:$C$2</c:f>
              <c:numCache>
                <c:formatCode>General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DC6-40F6-A0ED-97488803A0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34254848"/>
        <c:axId val="80661312"/>
        <c:axId val="0"/>
      </c:bar3DChart>
      <c:catAx>
        <c:axId val="34254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606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42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80661312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80661312"/>
        <c:scaling>
          <c:orientation val="minMax"/>
        </c:scaling>
        <c:delete val="1"/>
        <c:axPos val="l"/>
        <c:majorGridlines>
          <c:spPr>
            <a:ln w="6066">
              <a:solidFill>
                <a:schemeClr val="tx1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crossAx val="34254848"/>
        <c:crosses val="autoZero"/>
        <c:crossBetween val="between"/>
      </c:valAx>
      <c:spPr>
        <a:noFill/>
        <a:ln w="2536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 w="24613">
          <a:noFill/>
        </a:ln>
      </c:spPr>
    </c:title>
    <c:autoTitleDeleted val="0"/>
    <c:view3D>
      <c:rotX val="15"/>
      <c:hPercent val="48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2842050993625792"/>
          <c:y val="8.7720997375328097E-2"/>
          <c:w val="0.83110329958755169"/>
          <c:h val="0.6890651455451826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2"/>
            </a:solidFill>
            <a:ln w="24266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00FF"/>
              </a:solidFill>
              <a:ln w="24266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920-4434-ACC2-5A306F94779A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 w="24266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920-4434-ACC2-5A306F94779A}"/>
              </c:ext>
            </c:extLst>
          </c:dPt>
          <c:dLbls>
            <c:dLbl>
              <c:idx val="0"/>
              <c:layout>
                <c:manualLayout>
                  <c:x val="3.0702662167229215E-2"/>
                  <c:y val="-4.7246719160104955E-3"/>
                </c:manualLayout>
              </c:layout>
              <c:numFmt formatCode="General" sourceLinked="0"/>
              <c:spPr>
                <a:solidFill>
                  <a:srgbClr val="CCFFFF"/>
                </a:solidFill>
                <a:ln w="24266">
                  <a:solidFill>
                    <a:srgbClr val="FF0000"/>
                  </a:solidFill>
                  <a:prstDash val="sysDash"/>
                </a:ln>
              </c:spPr>
              <c:txPr>
                <a:bodyPr/>
                <a:lstStyle/>
                <a:p>
                  <a:pPr>
                    <a:defRPr sz="1817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920-4434-ACC2-5A306F94779A}"/>
                </c:ext>
              </c:extLst>
            </c:dLbl>
            <c:dLbl>
              <c:idx val="1"/>
              <c:layout>
                <c:manualLayout>
                  <c:x val="3.3715223097112862E-2"/>
                  <c:y val="-4.6320209973753582E-3"/>
                </c:manualLayout>
              </c:layout>
              <c:numFmt formatCode="General" sourceLinked="0"/>
              <c:spPr>
                <a:solidFill>
                  <a:srgbClr val="CCFFFF"/>
                </a:solidFill>
                <a:ln w="24266">
                  <a:solidFill>
                    <a:srgbClr val="FF0000"/>
                  </a:solidFill>
                  <a:prstDash val="sysDash"/>
                </a:ln>
              </c:spPr>
              <c:txPr>
                <a:bodyPr/>
                <a:lstStyle/>
                <a:p>
                  <a:pPr>
                    <a:defRPr sz="1817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920-4434-ACC2-5A306F94779A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Sheet1!$B$1:$C$1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Sheet1!$B$2:$C$2</c:f>
              <c:numCache>
                <c:formatCode>General</c:formatCode>
                <c:ptCount val="2"/>
                <c:pt idx="0">
                  <c:v>65</c:v>
                </c:pt>
                <c:pt idx="1">
                  <c:v>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920-4434-ACC2-5A306F9477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33456640"/>
        <c:axId val="80658432"/>
        <c:axId val="0"/>
      </c:bar3DChart>
      <c:catAx>
        <c:axId val="33456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606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42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806584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0658432"/>
        <c:scaling>
          <c:orientation val="minMax"/>
        </c:scaling>
        <c:delete val="1"/>
        <c:axPos val="l"/>
        <c:majorGridlines>
          <c:spPr>
            <a:ln w="6066">
              <a:solidFill>
                <a:schemeClr val="tx1"/>
              </a:solidFill>
              <a:prstDash val="solid"/>
            </a:ln>
          </c:spPr>
        </c:majorGridlines>
        <c:numFmt formatCode="@" sourceLinked="0"/>
        <c:majorTickMark val="out"/>
        <c:minorTickMark val="none"/>
        <c:tickLblPos val="nextTo"/>
        <c:crossAx val="33456640"/>
        <c:crosses val="autoZero"/>
        <c:crossBetween val="between"/>
      </c:valAx>
      <c:spPr>
        <a:noFill/>
        <a:ln w="2536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 w="24613">
          <a:noFill/>
        </a:ln>
      </c:spPr>
    </c:title>
    <c:autoTitleDeleted val="0"/>
    <c:view3D>
      <c:rotX val="15"/>
      <c:hPercent val="48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4508717660292494"/>
          <c:y val="0.13772099737532856"/>
          <c:w val="0.83110329958755169"/>
          <c:h val="0.6890651455451826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2"/>
            </a:solidFill>
            <a:ln w="24266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00FF"/>
              </a:solidFill>
              <a:ln w="24266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042-471B-A302-8B82F9FB0663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 w="24266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042-471B-A302-8B82F9FB0663}"/>
              </c:ext>
            </c:extLst>
          </c:dPt>
          <c:dLbls>
            <c:dLbl>
              <c:idx val="0"/>
              <c:layout>
                <c:manualLayout>
                  <c:x val="3.5464566929133856E-2"/>
                  <c:y val="-6.1391294356557914E-2"/>
                </c:manualLayout>
              </c:layout>
              <c:numFmt formatCode="General" sourceLinked="0"/>
              <c:spPr>
                <a:solidFill>
                  <a:srgbClr val="CCFFFF"/>
                </a:solidFill>
                <a:ln w="24266">
                  <a:solidFill>
                    <a:srgbClr val="FF0000"/>
                  </a:solidFill>
                  <a:prstDash val="sysDash"/>
                </a:ln>
              </c:spPr>
              <c:txPr>
                <a:bodyPr/>
                <a:lstStyle/>
                <a:p>
                  <a:pPr>
                    <a:defRPr sz="1817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042-471B-A302-8B82F9FB0663}"/>
                </c:ext>
              </c:extLst>
            </c:dLbl>
            <c:dLbl>
              <c:idx val="1"/>
              <c:layout>
                <c:manualLayout>
                  <c:x val="4.3239032620922387E-2"/>
                  <c:y val="-5.1298687664041998E-2"/>
                </c:manualLayout>
              </c:layout>
              <c:numFmt formatCode="General" sourceLinked="0"/>
              <c:spPr>
                <a:solidFill>
                  <a:srgbClr val="CCFFFF"/>
                </a:solidFill>
                <a:ln w="24266">
                  <a:solidFill>
                    <a:srgbClr val="FF0000"/>
                  </a:solidFill>
                  <a:prstDash val="sysDash"/>
                </a:ln>
              </c:spPr>
              <c:txPr>
                <a:bodyPr/>
                <a:lstStyle/>
                <a:p>
                  <a:pPr>
                    <a:defRPr sz="1817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042-471B-A302-8B82F9FB0663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Sheet1!$B$1:$C$1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Sheet1!$B$2:$C$2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042-471B-A302-8B82F9FB06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33458176"/>
        <c:axId val="100542720"/>
        <c:axId val="0"/>
      </c:bar3DChart>
      <c:catAx>
        <c:axId val="33458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606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42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005427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0542720"/>
        <c:scaling>
          <c:orientation val="minMax"/>
          <c:min val="0"/>
        </c:scaling>
        <c:delete val="1"/>
        <c:axPos val="l"/>
        <c:majorGridlines>
          <c:spPr>
            <a:ln w="6066">
              <a:solidFill>
                <a:schemeClr val="tx1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crossAx val="33458176"/>
        <c:crosses val="autoZero"/>
        <c:crossBetween val="between"/>
      </c:valAx>
      <c:spPr>
        <a:noFill/>
        <a:ln w="2536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 w="24613">
          <a:noFill/>
        </a:ln>
      </c:spPr>
    </c:title>
    <c:autoTitleDeleted val="0"/>
    <c:view3D>
      <c:rotX val="15"/>
      <c:hPercent val="48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4508717660292494"/>
          <c:y val="0.13772099737532856"/>
          <c:w val="0.83110329958755169"/>
          <c:h val="0.6890651455451826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2"/>
            </a:solidFill>
            <a:ln w="24266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00FF"/>
              </a:solidFill>
              <a:ln w="24266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119-48A6-8E5F-10C9A78CDBF8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 w="24266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119-48A6-8E5F-10C9A78CDBF8}"/>
              </c:ext>
            </c:extLst>
          </c:dPt>
          <c:dLbls>
            <c:dLbl>
              <c:idx val="0"/>
              <c:layout>
                <c:manualLayout>
                  <c:x val="4.2607424071991001E-2"/>
                  <c:y val="8.6086614173228344E-3"/>
                </c:manualLayout>
              </c:layout>
              <c:numFmt formatCode="General" sourceLinked="0"/>
              <c:spPr>
                <a:solidFill>
                  <a:srgbClr val="CCFFFF"/>
                </a:solidFill>
                <a:ln w="24266">
                  <a:solidFill>
                    <a:srgbClr val="FF0000"/>
                  </a:solidFill>
                  <a:prstDash val="sysDash"/>
                </a:ln>
              </c:spPr>
              <c:txPr>
                <a:bodyPr/>
                <a:lstStyle/>
                <a:p>
                  <a:pPr>
                    <a:defRPr sz="1817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119-48A6-8E5F-10C9A78CDBF8}"/>
                </c:ext>
              </c:extLst>
            </c:dLbl>
            <c:dLbl>
              <c:idx val="1"/>
              <c:layout>
                <c:manualLayout>
                  <c:x val="4.5620009263548027E-2"/>
                  <c:y val="-6.7965328255744931E-2"/>
                </c:manualLayout>
              </c:layout>
              <c:numFmt formatCode="General" sourceLinked="0"/>
              <c:spPr>
                <a:solidFill>
                  <a:srgbClr val="CCFFFF"/>
                </a:solidFill>
                <a:ln w="24266">
                  <a:solidFill>
                    <a:srgbClr val="FF0000"/>
                  </a:solidFill>
                  <a:prstDash val="sysDash"/>
                </a:ln>
              </c:spPr>
              <c:txPr>
                <a:bodyPr/>
                <a:lstStyle/>
                <a:p>
                  <a:pPr>
                    <a:defRPr sz="1817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119-48A6-8E5F-10C9A78CDBF8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Sheet1!$B$1:$C$1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Sheet1!$B$2:$C$2</c:f>
              <c:numCache>
                <c:formatCode>General</c:formatCode>
                <c:ptCount val="2"/>
                <c:pt idx="0">
                  <c:v>5</c:v>
                </c:pt>
                <c:pt idx="1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119-48A6-8E5F-10C9A78CDB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33457664"/>
        <c:axId val="100544448"/>
        <c:axId val="0"/>
      </c:bar3DChart>
      <c:catAx>
        <c:axId val="33457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606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42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005444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0544448"/>
        <c:scaling>
          <c:orientation val="minMax"/>
          <c:min val="0"/>
        </c:scaling>
        <c:delete val="0"/>
        <c:axPos val="l"/>
        <c:majorGridlines>
          <c:spPr>
            <a:ln w="6066">
              <a:solidFill>
                <a:schemeClr val="tx1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spPr>
          <a:ln w="606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58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33457664"/>
        <c:crosses val="autoZero"/>
        <c:crossBetween val="between"/>
      </c:valAx>
      <c:spPr>
        <a:noFill/>
        <a:ln w="2536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 w="24613">
          <a:noFill/>
        </a:ln>
      </c:spPr>
    </c:title>
    <c:autoTitleDeleted val="0"/>
    <c:view3D>
      <c:rotX val="15"/>
      <c:hPercent val="48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4270622422197229"/>
          <c:y val="9.1054398643381995E-2"/>
          <c:w val="0.83110329958755169"/>
          <c:h val="0.6890651455451826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2"/>
            </a:solidFill>
            <a:ln w="24266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00FF"/>
              </a:solidFill>
              <a:ln w="24266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DC6-40F6-A0ED-97488803A0D0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 w="24266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DC6-40F6-A0ED-97488803A0D0}"/>
              </c:ext>
            </c:extLst>
          </c:dPt>
          <c:dLbls>
            <c:dLbl>
              <c:idx val="0"/>
              <c:layout>
                <c:manualLayout>
                  <c:x val="3.5464566929133856E-2"/>
                  <c:y val="-6.1391294356557914E-2"/>
                </c:manualLayout>
              </c:layout>
              <c:numFmt formatCode="General" sourceLinked="0"/>
              <c:spPr>
                <a:solidFill>
                  <a:srgbClr val="CCFFFF"/>
                </a:solidFill>
                <a:ln w="24266">
                  <a:solidFill>
                    <a:srgbClr val="FF0000"/>
                  </a:solidFill>
                  <a:prstDash val="sysDash"/>
                </a:ln>
              </c:spPr>
              <c:txPr>
                <a:bodyPr/>
                <a:lstStyle/>
                <a:p>
                  <a:pPr>
                    <a:defRPr sz="1817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DC6-40F6-A0ED-97488803A0D0}"/>
                </c:ext>
              </c:extLst>
            </c:dLbl>
            <c:dLbl>
              <c:idx val="1"/>
              <c:layout>
                <c:manualLayout>
                  <c:x val="4.5620009263548027E-2"/>
                  <c:y val="-6.7965328255744931E-2"/>
                </c:manualLayout>
              </c:layout>
              <c:numFmt formatCode="General" sourceLinked="0"/>
              <c:spPr>
                <a:solidFill>
                  <a:srgbClr val="CCFFFF"/>
                </a:solidFill>
                <a:ln w="24266">
                  <a:solidFill>
                    <a:srgbClr val="FF0000"/>
                  </a:solidFill>
                  <a:prstDash val="sysDash"/>
                </a:ln>
              </c:spPr>
              <c:txPr>
                <a:bodyPr/>
                <a:lstStyle/>
                <a:p>
                  <a:pPr>
                    <a:defRPr sz="1817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DC6-40F6-A0ED-97488803A0D0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Sheet1!$B$1:$C$1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Sheet1!$B$2:$C$2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DC6-40F6-A0ED-97488803A0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34715136"/>
        <c:axId val="33638656"/>
        <c:axId val="0"/>
      </c:bar3DChart>
      <c:catAx>
        <c:axId val="34715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606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42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33638656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33638656"/>
        <c:scaling>
          <c:orientation val="minMax"/>
        </c:scaling>
        <c:delete val="1"/>
        <c:axPos val="l"/>
        <c:majorGridlines>
          <c:spPr>
            <a:ln w="6066">
              <a:solidFill>
                <a:schemeClr val="tx1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crossAx val="34715136"/>
        <c:crosses val="autoZero"/>
        <c:crossBetween val="between"/>
      </c:valAx>
      <c:spPr>
        <a:noFill/>
        <a:ln w="2536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 w="24613">
          <a:noFill/>
        </a:ln>
      </c:spPr>
    </c:title>
    <c:autoTitleDeleted val="0"/>
    <c:view3D>
      <c:rotX val="15"/>
      <c:hPercent val="48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2842050993625792"/>
          <c:y val="8.7720997375328097E-2"/>
          <c:w val="0.83110329958755169"/>
          <c:h val="0.6890651455451826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2"/>
            </a:solidFill>
            <a:ln w="24266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00FF"/>
              </a:solidFill>
              <a:ln w="24266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920-4434-ACC2-5A306F94779A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 w="24266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920-4434-ACC2-5A306F94779A}"/>
              </c:ext>
            </c:extLst>
          </c:dPt>
          <c:dLbls>
            <c:dLbl>
              <c:idx val="0"/>
              <c:layout>
                <c:manualLayout>
                  <c:x val="3.0702662167229215E-2"/>
                  <c:y val="-4.7246719160104955E-3"/>
                </c:manualLayout>
              </c:layout>
              <c:numFmt formatCode="General" sourceLinked="0"/>
              <c:spPr>
                <a:solidFill>
                  <a:srgbClr val="CCFFFF"/>
                </a:solidFill>
                <a:ln w="24266">
                  <a:solidFill>
                    <a:srgbClr val="FF0000"/>
                  </a:solidFill>
                  <a:prstDash val="sysDash"/>
                </a:ln>
              </c:spPr>
              <c:txPr>
                <a:bodyPr/>
                <a:lstStyle/>
                <a:p>
                  <a:pPr>
                    <a:defRPr sz="1817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920-4434-ACC2-5A306F94779A}"/>
                </c:ext>
              </c:extLst>
            </c:dLbl>
            <c:dLbl>
              <c:idx val="1"/>
              <c:layout>
                <c:manualLayout>
                  <c:x val="3.3715223097112862E-2"/>
                  <c:y val="-4.6320209973753582E-3"/>
                </c:manualLayout>
              </c:layout>
              <c:numFmt formatCode="General" sourceLinked="0"/>
              <c:spPr>
                <a:solidFill>
                  <a:srgbClr val="CCFFFF"/>
                </a:solidFill>
                <a:ln w="24266">
                  <a:solidFill>
                    <a:srgbClr val="FF0000"/>
                  </a:solidFill>
                  <a:prstDash val="sysDash"/>
                </a:ln>
              </c:spPr>
              <c:txPr>
                <a:bodyPr/>
                <a:lstStyle/>
                <a:p>
                  <a:pPr>
                    <a:defRPr sz="1817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920-4434-ACC2-5A306F94779A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Sheet1!$B$1:$C$1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Sheet1!$B$2:$C$2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920-4434-ACC2-5A306F9477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34888192"/>
        <c:axId val="33640384"/>
        <c:axId val="0"/>
      </c:bar3DChart>
      <c:catAx>
        <c:axId val="34888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606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42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336403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3640384"/>
        <c:scaling>
          <c:orientation val="minMax"/>
        </c:scaling>
        <c:delete val="1"/>
        <c:axPos val="l"/>
        <c:majorGridlines>
          <c:spPr>
            <a:ln w="6066">
              <a:solidFill>
                <a:schemeClr val="tx1"/>
              </a:solidFill>
              <a:prstDash val="solid"/>
            </a:ln>
          </c:spPr>
        </c:majorGridlines>
        <c:numFmt formatCode="@" sourceLinked="0"/>
        <c:majorTickMark val="out"/>
        <c:minorTickMark val="none"/>
        <c:tickLblPos val="nextTo"/>
        <c:crossAx val="34888192"/>
        <c:crosses val="autoZero"/>
        <c:crossBetween val="between"/>
      </c:valAx>
      <c:spPr>
        <a:noFill/>
        <a:ln w="2536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 w="24613">
          <a:noFill/>
        </a:ln>
      </c:spPr>
    </c:title>
    <c:autoTitleDeleted val="0"/>
    <c:view3D>
      <c:rotX val="15"/>
      <c:hPercent val="48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4508717660292494"/>
          <c:y val="0.13772099737532856"/>
          <c:w val="0.83110329958755169"/>
          <c:h val="0.6890651455451826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2"/>
            </a:solidFill>
            <a:ln w="24266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00FF"/>
              </a:solidFill>
              <a:ln w="24266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042-471B-A302-8B82F9FB0663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 w="24266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042-471B-A302-8B82F9FB0663}"/>
              </c:ext>
            </c:extLst>
          </c:dPt>
          <c:dLbls>
            <c:dLbl>
              <c:idx val="0"/>
              <c:layout>
                <c:manualLayout>
                  <c:x val="3.5464566929133856E-2"/>
                  <c:y val="-6.1391294356557914E-2"/>
                </c:manualLayout>
              </c:layout>
              <c:numFmt formatCode="General" sourceLinked="0"/>
              <c:spPr>
                <a:solidFill>
                  <a:srgbClr val="CCFFFF"/>
                </a:solidFill>
                <a:ln w="24266">
                  <a:solidFill>
                    <a:srgbClr val="FF0000"/>
                  </a:solidFill>
                  <a:prstDash val="sysDash"/>
                </a:ln>
              </c:spPr>
              <c:txPr>
                <a:bodyPr/>
                <a:lstStyle/>
                <a:p>
                  <a:pPr>
                    <a:defRPr sz="1817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042-471B-A302-8B82F9FB0663}"/>
                </c:ext>
              </c:extLst>
            </c:dLbl>
            <c:dLbl>
              <c:idx val="1"/>
              <c:layout>
                <c:manualLayout>
                  <c:x val="4.3239032620922387E-2"/>
                  <c:y val="-5.1298687664041998E-2"/>
                </c:manualLayout>
              </c:layout>
              <c:numFmt formatCode="General" sourceLinked="0"/>
              <c:spPr>
                <a:solidFill>
                  <a:srgbClr val="CCFFFF"/>
                </a:solidFill>
                <a:ln w="24266">
                  <a:solidFill>
                    <a:srgbClr val="FF0000"/>
                  </a:solidFill>
                  <a:prstDash val="sysDash"/>
                </a:ln>
              </c:spPr>
              <c:txPr>
                <a:bodyPr/>
                <a:lstStyle/>
                <a:p>
                  <a:pPr>
                    <a:defRPr sz="1817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042-471B-A302-8B82F9FB0663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Sheet1!$B$1:$C$1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Sheet1!$B$2:$C$2</c:f>
              <c:numCache>
                <c:formatCode>General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042-471B-A302-8B82F9FB06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34982400"/>
        <c:axId val="33642112"/>
        <c:axId val="0"/>
      </c:bar3DChart>
      <c:catAx>
        <c:axId val="34982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606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42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336421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3642112"/>
        <c:scaling>
          <c:orientation val="minMax"/>
          <c:min val="0"/>
        </c:scaling>
        <c:delete val="1"/>
        <c:axPos val="l"/>
        <c:majorGridlines>
          <c:spPr>
            <a:ln w="6066">
              <a:solidFill>
                <a:schemeClr val="tx1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crossAx val="34982400"/>
        <c:crosses val="autoZero"/>
        <c:crossBetween val="between"/>
      </c:valAx>
      <c:spPr>
        <a:noFill/>
        <a:ln w="2536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 w="24613">
          <a:noFill/>
        </a:ln>
      </c:spPr>
    </c:title>
    <c:autoTitleDeleted val="0"/>
    <c:view3D>
      <c:rotX val="15"/>
      <c:hPercent val="48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4508717660292494"/>
          <c:y val="0.13772099737532856"/>
          <c:w val="0.83110329958755169"/>
          <c:h val="0.6890651455451826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2"/>
            </a:solidFill>
            <a:ln w="24266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00FF"/>
              </a:solidFill>
              <a:ln w="24266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119-48A6-8E5F-10C9A78CDBF8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 w="24266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119-48A6-8E5F-10C9A78CDBF8}"/>
              </c:ext>
            </c:extLst>
          </c:dPt>
          <c:dLbls>
            <c:dLbl>
              <c:idx val="0"/>
              <c:layout>
                <c:manualLayout>
                  <c:x val="4.2607424071991001E-2"/>
                  <c:y val="8.6086614173228344E-3"/>
                </c:manualLayout>
              </c:layout>
              <c:numFmt formatCode="General" sourceLinked="0"/>
              <c:spPr>
                <a:solidFill>
                  <a:srgbClr val="CCFFFF"/>
                </a:solidFill>
                <a:ln w="24266">
                  <a:solidFill>
                    <a:srgbClr val="FF0000"/>
                  </a:solidFill>
                  <a:prstDash val="sysDash"/>
                </a:ln>
              </c:spPr>
              <c:txPr>
                <a:bodyPr/>
                <a:lstStyle/>
                <a:p>
                  <a:pPr>
                    <a:defRPr sz="1817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119-48A6-8E5F-10C9A78CDBF8}"/>
                </c:ext>
              </c:extLst>
            </c:dLbl>
            <c:dLbl>
              <c:idx val="1"/>
              <c:layout>
                <c:manualLayout>
                  <c:x val="4.5620009263548027E-2"/>
                  <c:y val="-6.7965328255744931E-2"/>
                </c:manualLayout>
              </c:layout>
              <c:numFmt formatCode="General" sourceLinked="0"/>
              <c:spPr>
                <a:solidFill>
                  <a:srgbClr val="CCFFFF"/>
                </a:solidFill>
                <a:ln w="24266">
                  <a:solidFill>
                    <a:srgbClr val="FF0000"/>
                  </a:solidFill>
                  <a:prstDash val="sysDash"/>
                </a:ln>
              </c:spPr>
              <c:txPr>
                <a:bodyPr/>
                <a:lstStyle/>
                <a:p>
                  <a:pPr>
                    <a:defRPr sz="1817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119-48A6-8E5F-10C9A78CDBF8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Sheet1!$B$1:$C$1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Sheet1!$B$2:$C$2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119-48A6-8E5F-10C9A78CDB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34715648"/>
        <c:axId val="33643840"/>
        <c:axId val="0"/>
      </c:bar3DChart>
      <c:catAx>
        <c:axId val="34715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606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42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336438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3643840"/>
        <c:scaling>
          <c:orientation val="minMax"/>
          <c:min val="0"/>
        </c:scaling>
        <c:delete val="1"/>
        <c:axPos val="l"/>
        <c:majorGridlines>
          <c:spPr>
            <a:ln w="6066">
              <a:solidFill>
                <a:schemeClr val="tx1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crossAx val="34715648"/>
        <c:crosses val="autoZero"/>
        <c:crossBetween val="between"/>
      </c:valAx>
      <c:spPr>
        <a:noFill/>
        <a:ln w="2536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 w="24613">
          <a:noFill/>
        </a:ln>
      </c:spPr>
    </c:title>
    <c:autoTitleDeleted val="0"/>
    <c:view3D>
      <c:rotX val="15"/>
      <c:hPercent val="48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4270622422197229"/>
          <c:y val="9.1054398643381995E-2"/>
          <c:w val="0.83110329958755169"/>
          <c:h val="0.6890651455451826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2"/>
            </a:solidFill>
            <a:ln w="24266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00FF"/>
              </a:solidFill>
              <a:ln w="24266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DC6-40F6-A0ED-97488803A0D0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 w="24266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DC6-40F6-A0ED-97488803A0D0}"/>
              </c:ext>
            </c:extLst>
          </c:dPt>
          <c:dLbls>
            <c:dLbl>
              <c:idx val="0"/>
              <c:layout>
                <c:manualLayout>
                  <c:x val="3.5464566929133856E-2"/>
                  <c:y val="-6.1391294356557914E-2"/>
                </c:manualLayout>
              </c:layout>
              <c:numFmt formatCode="General" sourceLinked="0"/>
              <c:spPr>
                <a:solidFill>
                  <a:srgbClr val="CCFFFF"/>
                </a:solidFill>
                <a:ln w="24266">
                  <a:solidFill>
                    <a:srgbClr val="FF0000"/>
                  </a:solidFill>
                  <a:prstDash val="sysDash"/>
                </a:ln>
              </c:spPr>
              <c:txPr>
                <a:bodyPr/>
                <a:lstStyle/>
                <a:p>
                  <a:pPr>
                    <a:defRPr sz="1817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DC6-40F6-A0ED-97488803A0D0}"/>
                </c:ext>
              </c:extLst>
            </c:dLbl>
            <c:dLbl>
              <c:idx val="1"/>
              <c:layout>
                <c:manualLayout>
                  <c:x val="4.5620009263548027E-2"/>
                  <c:y val="-6.7965328255744931E-2"/>
                </c:manualLayout>
              </c:layout>
              <c:numFmt formatCode="General" sourceLinked="0"/>
              <c:spPr>
                <a:solidFill>
                  <a:srgbClr val="CCFFFF"/>
                </a:solidFill>
                <a:ln w="24266">
                  <a:solidFill>
                    <a:srgbClr val="FF0000"/>
                  </a:solidFill>
                  <a:prstDash val="sysDash"/>
                </a:ln>
              </c:spPr>
              <c:txPr>
                <a:bodyPr/>
                <a:lstStyle/>
                <a:p>
                  <a:pPr>
                    <a:defRPr sz="1817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DC6-40F6-A0ED-97488803A0D0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Sheet1!$B$1:$C$1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Sheet1!$B$2:$C$2</c:f>
              <c:numCache>
                <c:formatCode>General</c:formatCode>
                <c:ptCount val="2"/>
                <c:pt idx="0">
                  <c:v>4</c:v>
                </c:pt>
                <c:pt idx="1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DC6-40F6-A0ED-97488803A0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31350784"/>
        <c:axId val="33646848"/>
        <c:axId val="0"/>
      </c:bar3DChart>
      <c:catAx>
        <c:axId val="31350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606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42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33646848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33646848"/>
        <c:scaling>
          <c:orientation val="minMax"/>
        </c:scaling>
        <c:delete val="1"/>
        <c:axPos val="l"/>
        <c:majorGridlines>
          <c:spPr>
            <a:ln w="6066">
              <a:solidFill>
                <a:schemeClr val="tx1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crossAx val="31350784"/>
        <c:crosses val="autoZero"/>
        <c:crossBetween val="between"/>
      </c:valAx>
      <c:spPr>
        <a:noFill/>
        <a:ln w="2536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1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041733444984829"/>
          <c:y val="4.3829746629257774E-2"/>
          <c:w val="0.62820615150115544"/>
          <c:h val="0.57096683305955664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0947">
              <a:solidFill>
                <a:srgbClr val="000000"/>
              </a:solidFill>
              <a:prstDash val="solid"/>
            </a:ln>
          </c:spPr>
          <c:explosion val="8"/>
          <c:dPt>
            <c:idx val="0"/>
            <c:bubble3D val="0"/>
            <c:spPr>
              <a:solidFill>
                <a:srgbClr val="00FF00"/>
              </a:solidFill>
              <a:ln w="10947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34B-475F-9AA7-7CE9D9060A02}"/>
              </c:ext>
            </c:extLst>
          </c:dPt>
          <c:dPt>
            <c:idx val="1"/>
            <c:bubble3D val="0"/>
            <c:spPr>
              <a:solidFill>
                <a:srgbClr val="3366FF"/>
              </a:solidFill>
              <a:ln w="10947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34B-475F-9AA7-7CE9D9060A02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0947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34B-475F-9AA7-7CE9D9060A02}"/>
              </c:ext>
            </c:extLst>
          </c:dPt>
          <c:dPt>
            <c:idx val="3"/>
            <c:bubble3D val="0"/>
            <c:spPr>
              <a:solidFill>
                <a:srgbClr val="993366"/>
              </a:solidFill>
              <a:ln w="10947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34B-475F-9AA7-7CE9D9060A02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 w="10947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134B-475F-9AA7-7CE9D9060A02}"/>
              </c:ext>
            </c:extLst>
          </c:dPt>
          <c:dPt>
            <c:idx val="6"/>
            <c:bubble3D val="0"/>
            <c:spPr>
              <a:solidFill>
                <a:srgbClr val="00B050"/>
              </a:solidFill>
              <a:ln w="10947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72A4-4519-AF51-854CB2DBDA67}"/>
              </c:ext>
            </c:extLst>
          </c:dPt>
          <c:dLbls>
            <c:dLbl>
              <c:idx val="0"/>
              <c:layout>
                <c:manualLayout>
                  <c:x val="4.5891459848637031E-2"/>
                  <c:y val="2.945574841119558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34B-475F-9AA7-7CE9D9060A02}"/>
                </c:ext>
              </c:extLst>
            </c:dLbl>
            <c:dLbl>
              <c:idx val="1"/>
              <c:layout>
                <c:manualLayout>
                  <c:x val="7.3645327709562447E-2"/>
                  <c:y val="4.97022980645714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34B-475F-9AA7-7CE9D9060A02}"/>
                </c:ext>
              </c:extLst>
            </c:dLbl>
            <c:dLbl>
              <c:idx val="2"/>
              <c:layout>
                <c:manualLayout>
                  <c:x val="3.4245096695533087E-3"/>
                  <c:y val="4.220670358051904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34B-475F-9AA7-7CE9D9060A02}"/>
                </c:ext>
              </c:extLst>
            </c:dLbl>
            <c:dLbl>
              <c:idx val="3"/>
              <c:layout>
                <c:manualLayout>
                  <c:x val="-4.2120746026376478E-2"/>
                  <c:y val="4.3671534325984722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34B-475F-9AA7-7CE9D9060A02}"/>
                </c:ext>
              </c:extLst>
            </c:dLbl>
            <c:dLbl>
              <c:idx val="4"/>
              <c:layout>
                <c:manualLayout>
                  <c:x val="2.4408779166907636E-2"/>
                  <c:y val="-4.357999342810432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34B-475F-9AA7-7CE9D9060A02}"/>
                </c:ext>
              </c:extLst>
            </c:dLbl>
            <c:numFmt formatCode="General" sourceLinked="0"/>
            <c:spPr>
              <a:solidFill>
                <a:srgbClr val="FFFF00"/>
              </a:solidFill>
              <a:ln w="2737">
                <a:solidFill>
                  <a:srgbClr val="000000"/>
                </a:solidFill>
                <a:prstDash val="solid"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 начала года по 3 декабря'!$A$2:$G$2</c:f>
              <c:strCache>
                <c:ptCount val="7"/>
                <c:pt idx="0">
                  <c:v>Поступления с сайта  </c:v>
                </c:pt>
                <c:pt idx="1">
                  <c:v>Телефон доверия </c:v>
                </c:pt>
                <c:pt idx="2">
                  <c:v>Пересланные из других сторонних организаций</c:v>
                </c:pt>
                <c:pt idx="3">
                  <c:v>Перенаправленые из Правительства Российской Федерации</c:v>
                </c:pt>
                <c:pt idx="4">
                  <c:v>Обращения депутатов в интересах граждан</c:v>
                </c:pt>
                <c:pt idx="5">
                  <c:v>Непосредственно от граждан </c:v>
                </c:pt>
                <c:pt idx="6">
                  <c:v>Обращения организаций</c:v>
                </c:pt>
              </c:strCache>
            </c:strRef>
          </c:cat>
          <c:val>
            <c:numRef>
              <c:f>'С начала года по 3 декабря'!$A$3:$G$3</c:f>
              <c:numCache>
                <c:formatCode>General</c:formatCode>
                <c:ptCount val="7"/>
                <c:pt idx="0">
                  <c:v>74</c:v>
                </c:pt>
                <c:pt idx="1">
                  <c:v>21</c:v>
                </c:pt>
                <c:pt idx="2">
                  <c:v>28</c:v>
                </c:pt>
                <c:pt idx="3">
                  <c:v>3</c:v>
                </c:pt>
                <c:pt idx="4">
                  <c:v>5</c:v>
                </c:pt>
                <c:pt idx="5">
                  <c:v>25</c:v>
                </c:pt>
                <c:pt idx="6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134B-475F-9AA7-7CE9D9060A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1.4194008029863373E-2"/>
          <c:y val="0.61266418054052163"/>
          <c:w val="0.96658142048926254"/>
          <c:h val="0.37122920729639164"/>
        </c:manualLayout>
      </c:layout>
      <c:overlay val="0"/>
      <c:spPr>
        <a:noFill/>
        <a:ln w="2737">
          <a:solidFill>
            <a:srgbClr val="000000"/>
          </a:solidFill>
          <a:prstDash val="solid"/>
        </a:ln>
      </c:spPr>
      <c:txPr>
        <a:bodyPr/>
        <a:lstStyle/>
        <a:p>
          <a:pPr>
            <a:defRPr sz="1797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380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 w="24613">
          <a:noFill/>
        </a:ln>
      </c:spPr>
    </c:title>
    <c:autoTitleDeleted val="0"/>
    <c:view3D>
      <c:rotX val="15"/>
      <c:hPercent val="48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2842050993625792"/>
          <c:y val="8.7720997375328097E-2"/>
          <c:w val="0.83110329958755169"/>
          <c:h val="0.6890651455451826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2"/>
            </a:solidFill>
            <a:ln w="24266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00FF"/>
              </a:solidFill>
              <a:ln w="24266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920-4434-ACC2-5A306F94779A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 w="24266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920-4434-ACC2-5A306F94779A}"/>
              </c:ext>
            </c:extLst>
          </c:dPt>
          <c:dLbls>
            <c:dLbl>
              <c:idx val="0"/>
              <c:layout>
                <c:manualLayout>
                  <c:x val="3.0702662167229215E-2"/>
                  <c:y val="-4.7246719160104955E-3"/>
                </c:manualLayout>
              </c:layout>
              <c:numFmt formatCode="General" sourceLinked="0"/>
              <c:spPr>
                <a:solidFill>
                  <a:srgbClr val="CCFFFF"/>
                </a:solidFill>
                <a:ln w="24266">
                  <a:solidFill>
                    <a:srgbClr val="FF0000"/>
                  </a:solidFill>
                  <a:prstDash val="sysDash"/>
                </a:ln>
              </c:spPr>
              <c:txPr>
                <a:bodyPr/>
                <a:lstStyle/>
                <a:p>
                  <a:pPr>
                    <a:defRPr sz="1817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920-4434-ACC2-5A306F94779A}"/>
                </c:ext>
              </c:extLst>
            </c:dLbl>
            <c:dLbl>
              <c:idx val="1"/>
              <c:layout>
                <c:manualLayout>
                  <c:x val="3.3715223097112862E-2"/>
                  <c:y val="-4.6320209973753582E-3"/>
                </c:manualLayout>
              </c:layout>
              <c:numFmt formatCode="General" sourceLinked="0"/>
              <c:spPr>
                <a:solidFill>
                  <a:srgbClr val="CCFFFF"/>
                </a:solidFill>
                <a:ln w="24266">
                  <a:solidFill>
                    <a:srgbClr val="FF0000"/>
                  </a:solidFill>
                  <a:prstDash val="sysDash"/>
                </a:ln>
              </c:spPr>
              <c:txPr>
                <a:bodyPr/>
                <a:lstStyle/>
                <a:p>
                  <a:pPr>
                    <a:defRPr sz="1817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920-4434-ACC2-5A306F94779A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Sheet1!$B$1:$C$1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Sheet1!$B$2:$C$2</c:f>
              <c:numCache>
                <c:formatCode>General</c:formatCode>
                <c:ptCount val="2"/>
                <c:pt idx="0">
                  <c:v>6</c:v>
                </c:pt>
                <c:pt idx="1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920-4434-ACC2-5A306F9477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31353344"/>
        <c:axId val="33648000"/>
        <c:axId val="0"/>
      </c:bar3DChart>
      <c:catAx>
        <c:axId val="31353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606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42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336480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3648000"/>
        <c:scaling>
          <c:orientation val="minMax"/>
        </c:scaling>
        <c:delete val="1"/>
        <c:axPos val="l"/>
        <c:majorGridlines>
          <c:spPr>
            <a:ln w="6066">
              <a:solidFill>
                <a:schemeClr val="tx1"/>
              </a:solidFill>
              <a:prstDash val="solid"/>
            </a:ln>
          </c:spPr>
        </c:majorGridlines>
        <c:numFmt formatCode="@" sourceLinked="0"/>
        <c:majorTickMark val="out"/>
        <c:minorTickMark val="none"/>
        <c:tickLblPos val="nextTo"/>
        <c:crossAx val="31353344"/>
        <c:crosses val="autoZero"/>
        <c:crossBetween val="between"/>
      </c:valAx>
      <c:spPr>
        <a:noFill/>
        <a:ln w="2536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 w="24613">
          <a:noFill/>
        </a:ln>
      </c:spPr>
    </c:title>
    <c:autoTitleDeleted val="0"/>
    <c:view3D>
      <c:rotX val="15"/>
      <c:hPercent val="48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4508717660292494"/>
          <c:y val="0.13772099737532856"/>
          <c:w val="0.83110329958755169"/>
          <c:h val="0.6890651455451826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2"/>
            </a:solidFill>
            <a:ln w="24266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00FF"/>
              </a:solidFill>
              <a:ln w="24266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042-471B-A302-8B82F9FB0663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 w="24266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042-471B-A302-8B82F9FB0663}"/>
              </c:ext>
            </c:extLst>
          </c:dPt>
          <c:dLbls>
            <c:dLbl>
              <c:idx val="0"/>
              <c:layout>
                <c:manualLayout>
                  <c:x val="3.5464566929133856E-2"/>
                  <c:y val="-6.1391294356557914E-2"/>
                </c:manualLayout>
              </c:layout>
              <c:numFmt formatCode="General" sourceLinked="0"/>
              <c:spPr>
                <a:solidFill>
                  <a:srgbClr val="CCFFFF"/>
                </a:solidFill>
                <a:ln w="24266">
                  <a:solidFill>
                    <a:srgbClr val="FF0000"/>
                  </a:solidFill>
                  <a:prstDash val="sysDash"/>
                </a:ln>
              </c:spPr>
              <c:txPr>
                <a:bodyPr/>
                <a:lstStyle/>
                <a:p>
                  <a:pPr>
                    <a:defRPr sz="1817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042-471B-A302-8B82F9FB0663}"/>
                </c:ext>
              </c:extLst>
            </c:dLbl>
            <c:dLbl>
              <c:idx val="1"/>
              <c:layout>
                <c:manualLayout>
                  <c:x val="4.3239032620922387E-2"/>
                  <c:y val="-5.1298687664041998E-2"/>
                </c:manualLayout>
              </c:layout>
              <c:numFmt formatCode="General" sourceLinked="0"/>
              <c:spPr>
                <a:solidFill>
                  <a:srgbClr val="CCFFFF"/>
                </a:solidFill>
                <a:ln w="24266">
                  <a:solidFill>
                    <a:srgbClr val="FF0000"/>
                  </a:solidFill>
                  <a:prstDash val="sysDash"/>
                </a:ln>
              </c:spPr>
              <c:txPr>
                <a:bodyPr/>
                <a:lstStyle/>
                <a:p>
                  <a:pPr>
                    <a:defRPr sz="1817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042-471B-A302-8B82F9FB0663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Sheet1!$B$1:$C$1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Sheet1!$B$2:$C$2</c:f>
              <c:numCache>
                <c:formatCode>General</c:formatCode>
                <c:ptCount val="2"/>
                <c:pt idx="0">
                  <c:v>22</c:v>
                </c:pt>
                <c:pt idx="1">
                  <c:v>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042-471B-A302-8B82F9FB06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44171776"/>
        <c:axId val="33649728"/>
        <c:axId val="0"/>
      </c:bar3DChart>
      <c:catAx>
        <c:axId val="44171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606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42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336497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3649728"/>
        <c:scaling>
          <c:orientation val="minMax"/>
          <c:min val="0"/>
        </c:scaling>
        <c:delete val="1"/>
        <c:axPos val="l"/>
        <c:majorGridlines>
          <c:spPr>
            <a:ln w="6066">
              <a:solidFill>
                <a:schemeClr val="tx1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crossAx val="44171776"/>
        <c:crosses val="autoZero"/>
        <c:crossBetween val="between"/>
      </c:valAx>
      <c:spPr>
        <a:noFill/>
        <a:ln w="2536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 w="24613">
          <a:noFill/>
        </a:ln>
      </c:spPr>
    </c:title>
    <c:autoTitleDeleted val="0"/>
    <c:view3D>
      <c:rotX val="15"/>
      <c:hPercent val="48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4508717660292494"/>
          <c:y val="0.13772099737532856"/>
          <c:w val="0.83110329958755169"/>
          <c:h val="0.6890651455451826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2"/>
            </a:solidFill>
            <a:ln w="24266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00FF"/>
              </a:solidFill>
              <a:ln w="24266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119-48A6-8E5F-10C9A78CDBF8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 w="24266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119-48A6-8E5F-10C9A78CDBF8}"/>
              </c:ext>
            </c:extLst>
          </c:dPt>
          <c:dLbls>
            <c:dLbl>
              <c:idx val="0"/>
              <c:layout>
                <c:manualLayout>
                  <c:x val="4.2607424071991001E-2"/>
                  <c:y val="8.6086614173228344E-3"/>
                </c:manualLayout>
              </c:layout>
              <c:numFmt formatCode="General" sourceLinked="0"/>
              <c:spPr>
                <a:solidFill>
                  <a:srgbClr val="CCFFFF"/>
                </a:solidFill>
                <a:ln w="24266">
                  <a:solidFill>
                    <a:srgbClr val="FF0000"/>
                  </a:solidFill>
                  <a:prstDash val="sysDash"/>
                </a:ln>
              </c:spPr>
              <c:txPr>
                <a:bodyPr/>
                <a:lstStyle/>
                <a:p>
                  <a:pPr>
                    <a:defRPr sz="1817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119-48A6-8E5F-10C9A78CDBF8}"/>
                </c:ext>
              </c:extLst>
            </c:dLbl>
            <c:dLbl>
              <c:idx val="1"/>
              <c:layout>
                <c:manualLayout>
                  <c:x val="4.5620009263548027E-2"/>
                  <c:y val="-6.7965328255744931E-2"/>
                </c:manualLayout>
              </c:layout>
              <c:numFmt formatCode="General" sourceLinked="0"/>
              <c:spPr>
                <a:solidFill>
                  <a:srgbClr val="CCFFFF"/>
                </a:solidFill>
                <a:ln w="24266">
                  <a:solidFill>
                    <a:srgbClr val="FF0000"/>
                  </a:solidFill>
                  <a:prstDash val="sysDash"/>
                </a:ln>
              </c:spPr>
              <c:txPr>
                <a:bodyPr/>
                <a:lstStyle/>
                <a:p>
                  <a:pPr>
                    <a:defRPr sz="1817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119-48A6-8E5F-10C9A78CDBF8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Sheet1!$B$1:$C$1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Sheet1!$B$2:$C$2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119-48A6-8E5F-10C9A78CDB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46010880"/>
        <c:axId val="33651456"/>
        <c:axId val="0"/>
      </c:bar3DChart>
      <c:catAx>
        <c:axId val="46010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606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42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336514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3651456"/>
        <c:scaling>
          <c:orientation val="minMax"/>
          <c:min val="0"/>
        </c:scaling>
        <c:delete val="1"/>
        <c:axPos val="l"/>
        <c:majorGridlines>
          <c:spPr>
            <a:ln w="6066">
              <a:solidFill>
                <a:schemeClr val="tx1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crossAx val="46010880"/>
        <c:crosses val="autoZero"/>
        <c:crossBetween val="between"/>
      </c:valAx>
      <c:spPr>
        <a:noFill/>
        <a:ln w="2536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 w="24613">
          <a:noFill/>
        </a:ln>
      </c:spPr>
    </c:title>
    <c:autoTitleDeleted val="0"/>
    <c:view3D>
      <c:rotX val="15"/>
      <c:hPercent val="48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4270622422197229"/>
          <c:y val="9.1054398643381995E-2"/>
          <c:w val="0.83110329958755169"/>
          <c:h val="0.6890651455451826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2"/>
            </a:solidFill>
            <a:ln w="24266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00FF"/>
              </a:solidFill>
              <a:ln w="24266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DC6-40F6-A0ED-97488803A0D0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 w="24266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DC6-40F6-A0ED-97488803A0D0}"/>
              </c:ext>
            </c:extLst>
          </c:dPt>
          <c:dLbls>
            <c:dLbl>
              <c:idx val="0"/>
              <c:layout>
                <c:manualLayout>
                  <c:x val="3.5464566929133856E-2"/>
                  <c:y val="-6.1391294356557914E-2"/>
                </c:manualLayout>
              </c:layout>
              <c:numFmt formatCode="General" sourceLinked="0"/>
              <c:spPr>
                <a:solidFill>
                  <a:srgbClr val="CCFFFF"/>
                </a:solidFill>
                <a:ln w="24266">
                  <a:solidFill>
                    <a:srgbClr val="FF0000"/>
                  </a:solidFill>
                  <a:prstDash val="sysDash"/>
                </a:ln>
              </c:spPr>
              <c:txPr>
                <a:bodyPr/>
                <a:lstStyle/>
                <a:p>
                  <a:pPr>
                    <a:defRPr sz="1817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DC6-40F6-A0ED-97488803A0D0}"/>
                </c:ext>
              </c:extLst>
            </c:dLbl>
            <c:dLbl>
              <c:idx val="1"/>
              <c:layout>
                <c:manualLayout>
                  <c:x val="4.5620009263548027E-2"/>
                  <c:y val="-6.7965328255744931E-2"/>
                </c:manualLayout>
              </c:layout>
              <c:numFmt formatCode="General" sourceLinked="0"/>
              <c:spPr>
                <a:solidFill>
                  <a:srgbClr val="CCFFFF"/>
                </a:solidFill>
                <a:ln w="24266">
                  <a:solidFill>
                    <a:srgbClr val="FF0000"/>
                  </a:solidFill>
                  <a:prstDash val="sysDash"/>
                </a:ln>
              </c:spPr>
              <c:txPr>
                <a:bodyPr/>
                <a:lstStyle/>
                <a:p>
                  <a:pPr>
                    <a:defRPr sz="1817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DC6-40F6-A0ED-97488803A0D0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Sheet1!$B$1:$C$1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Sheet1!$B$2:$C$2</c:f>
              <c:numCache>
                <c:formatCode>General</c:formatCode>
                <c:ptCount val="2"/>
                <c:pt idx="0">
                  <c:v>0</c:v>
                </c:pt>
                <c:pt idx="1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DC6-40F6-A0ED-97488803A0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44174848"/>
        <c:axId val="100545600"/>
        <c:axId val="0"/>
      </c:bar3DChart>
      <c:catAx>
        <c:axId val="44174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606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42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00545600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100545600"/>
        <c:scaling>
          <c:orientation val="minMax"/>
        </c:scaling>
        <c:delete val="1"/>
        <c:axPos val="l"/>
        <c:majorGridlines>
          <c:spPr>
            <a:ln w="6066">
              <a:solidFill>
                <a:schemeClr val="tx1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crossAx val="44174848"/>
        <c:crosses val="autoZero"/>
        <c:crossBetween val="between"/>
      </c:valAx>
      <c:spPr>
        <a:noFill/>
        <a:ln w="2536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 w="24613">
          <a:noFill/>
        </a:ln>
      </c:spPr>
    </c:title>
    <c:autoTitleDeleted val="0"/>
    <c:view3D>
      <c:rotX val="15"/>
      <c:hPercent val="48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2842050993625792"/>
          <c:y val="8.7720997375328097E-2"/>
          <c:w val="0.83110329958755169"/>
          <c:h val="0.6890651455451826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2"/>
            </a:solidFill>
            <a:ln w="24266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00FF"/>
              </a:solidFill>
              <a:ln w="24266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920-4434-ACC2-5A306F94779A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 w="24266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920-4434-ACC2-5A306F94779A}"/>
              </c:ext>
            </c:extLst>
          </c:dPt>
          <c:dLbls>
            <c:dLbl>
              <c:idx val="0"/>
              <c:layout>
                <c:manualLayout>
                  <c:x val="3.0702662167229215E-2"/>
                  <c:y val="-4.7246719160104955E-3"/>
                </c:manualLayout>
              </c:layout>
              <c:numFmt formatCode="General" sourceLinked="0"/>
              <c:spPr>
                <a:solidFill>
                  <a:srgbClr val="CCFFFF"/>
                </a:solidFill>
                <a:ln w="24266">
                  <a:solidFill>
                    <a:srgbClr val="FF0000"/>
                  </a:solidFill>
                  <a:prstDash val="sysDash"/>
                </a:ln>
              </c:spPr>
              <c:txPr>
                <a:bodyPr/>
                <a:lstStyle/>
                <a:p>
                  <a:pPr>
                    <a:defRPr sz="1817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920-4434-ACC2-5A306F94779A}"/>
                </c:ext>
              </c:extLst>
            </c:dLbl>
            <c:dLbl>
              <c:idx val="1"/>
              <c:layout>
                <c:manualLayout>
                  <c:x val="3.3715223097112862E-2"/>
                  <c:y val="-4.6320209973753582E-3"/>
                </c:manualLayout>
              </c:layout>
              <c:numFmt formatCode="General" sourceLinked="0"/>
              <c:spPr>
                <a:solidFill>
                  <a:srgbClr val="CCFFFF"/>
                </a:solidFill>
                <a:ln w="24266">
                  <a:solidFill>
                    <a:srgbClr val="FF0000"/>
                  </a:solidFill>
                  <a:prstDash val="sysDash"/>
                </a:ln>
              </c:spPr>
              <c:txPr>
                <a:bodyPr/>
                <a:lstStyle/>
                <a:p>
                  <a:pPr>
                    <a:defRPr sz="1817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920-4434-ACC2-5A306F94779A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Sheet1!$B$1:$C$1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Sheet1!$B$2:$C$2</c:f>
              <c:numCache>
                <c:formatCode>General</c:formatCode>
                <c:ptCount val="2"/>
                <c:pt idx="0">
                  <c:v>3</c:v>
                </c:pt>
                <c:pt idx="1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920-4434-ACC2-5A306F9477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46549504"/>
        <c:axId val="100547328"/>
        <c:axId val="0"/>
      </c:bar3DChart>
      <c:catAx>
        <c:axId val="46549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606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42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005473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0547328"/>
        <c:scaling>
          <c:orientation val="minMax"/>
        </c:scaling>
        <c:delete val="1"/>
        <c:axPos val="l"/>
        <c:majorGridlines>
          <c:spPr>
            <a:ln w="6066">
              <a:solidFill>
                <a:schemeClr val="tx1"/>
              </a:solidFill>
              <a:prstDash val="solid"/>
            </a:ln>
          </c:spPr>
        </c:majorGridlines>
        <c:numFmt formatCode="@" sourceLinked="0"/>
        <c:majorTickMark val="out"/>
        <c:minorTickMark val="none"/>
        <c:tickLblPos val="nextTo"/>
        <c:crossAx val="46549504"/>
        <c:crosses val="autoZero"/>
        <c:crossBetween val="between"/>
      </c:valAx>
      <c:spPr>
        <a:noFill/>
        <a:ln w="2536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 w="24613">
          <a:noFill/>
        </a:ln>
      </c:spPr>
    </c:title>
    <c:autoTitleDeleted val="0"/>
    <c:view3D>
      <c:rotX val="15"/>
      <c:hPercent val="48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4270622422197229"/>
          <c:y val="9.1054398643381995E-2"/>
          <c:w val="0.83110329958755169"/>
          <c:h val="0.6890651455451826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2"/>
            </a:solidFill>
            <a:ln w="24266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00FF"/>
              </a:solidFill>
              <a:ln w="24266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DC6-40F6-A0ED-97488803A0D0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 w="24266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DC6-40F6-A0ED-97488803A0D0}"/>
              </c:ext>
            </c:extLst>
          </c:dPt>
          <c:dLbls>
            <c:dLbl>
              <c:idx val="0"/>
              <c:layout>
                <c:manualLayout>
                  <c:x val="3.5464566929133856E-2"/>
                  <c:y val="-6.1391294356557914E-2"/>
                </c:manualLayout>
              </c:layout>
              <c:numFmt formatCode="General" sourceLinked="0"/>
              <c:spPr>
                <a:solidFill>
                  <a:srgbClr val="CCFFFF"/>
                </a:solidFill>
                <a:ln w="24266">
                  <a:solidFill>
                    <a:srgbClr val="FF0000"/>
                  </a:solidFill>
                  <a:prstDash val="sysDash"/>
                </a:ln>
              </c:spPr>
              <c:txPr>
                <a:bodyPr/>
                <a:lstStyle/>
                <a:p>
                  <a:pPr>
                    <a:defRPr sz="1817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DC6-40F6-A0ED-97488803A0D0}"/>
                </c:ext>
              </c:extLst>
            </c:dLbl>
            <c:dLbl>
              <c:idx val="1"/>
              <c:layout>
                <c:manualLayout>
                  <c:x val="4.5620009263548027E-2"/>
                  <c:y val="-6.7965328255744931E-2"/>
                </c:manualLayout>
              </c:layout>
              <c:numFmt formatCode="General" sourceLinked="0"/>
              <c:spPr>
                <a:solidFill>
                  <a:srgbClr val="CCFFFF"/>
                </a:solidFill>
                <a:ln w="24266">
                  <a:solidFill>
                    <a:srgbClr val="FF0000"/>
                  </a:solidFill>
                  <a:prstDash val="sysDash"/>
                </a:ln>
              </c:spPr>
              <c:txPr>
                <a:bodyPr/>
                <a:lstStyle/>
                <a:p>
                  <a:pPr>
                    <a:defRPr sz="1817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DC6-40F6-A0ED-97488803A0D0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Sheet1!$B$1:$C$1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Sheet1!$B$2:$C$2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DC6-40F6-A0ED-97488803A0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33148416"/>
        <c:axId val="80694656"/>
        <c:axId val="0"/>
      </c:bar3DChart>
      <c:catAx>
        <c:axId val="33148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606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42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806946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0694656"/>
        <c:scaling>
          <c:orientation val="minMax"/>
        </c:scaling>
        <c:delete val="1"/>
        <c:axPos val="l"/>
        <c:majorGridlines>
          <c:spPr>
            <a:ln w="6066">
              <a:solidFill>
                <a:schemeClr val="tx1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crossAx val="33148416"/>
        <c:crosses val="autoZero"/>
        <c:crossBetween val="between"/>
      </c:valAx>
      <c:spPr>
        <a:noFill/>
        <a:ln w="2536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 w="24613">
          <a:noFill/>
        </a:ln>
      </c:spPr>
    </c:title>
    <c:autoTitleDeleted val="0"/>
    <c:view3D>
      <c:rotX val="15"/>
      <c:hPercent val="48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2842050993625792"/>
          <c:y val="8.7720997375328097E-2"/>
          <c:w val="0.83110329958755169"/>
          <c:h val="0.6890651455451826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2"/>
            </a:solidFill>
            <a:ln w="24266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00FF"/>
              </a:solidFill>
              <a:ln w="24266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920-4434-ACC2-5A306F94779A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 w="24266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920-4434-ACC2-5A306F94779A}"/>
              </c:ext>
            </c:extLst>
          </c:dPt>
          <c:dLbls>
            <c:dLbl>
              <c:idx val="0"/>
              <c:layout>
                <c:manualLayout>
                  <c:x val="3.0702662167229215E-2"/>
                  <c:y val="-4.7246719160104955E-3"/>
                </c:manualLayout>
              </c:layout>
              <c:numFmt formatCode="General" sourceLinked="0"/>
              <c:spPr>
                <a:solidFill>
                  <a:srgbClr val="CCFFFF"/>
                </a:solidFill>
                <a:ln w="24266">
                  <a:solidFill>
                    <a:srgbClr val="FF0000"/>
                  </a:solidFill>
                  <a:prstDash val="sysDash"/>
                </a:ln>
              </c:spPr>
              <c:txPr>
                <a:bodyPr/>
                <a:lstStyle/>
                <a:p>
                  <a:pPr>
                    <a:defRPr sz="1817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920-4434-ACC2-5A306F94779A}"/>
                </c:ext>
              </c:extLst>
            </c:dLbl>
            <c:dLbl>
              <c:idx val="1"/>
              <c:layout>
                <c:manualLayout>
                  <c:x val="3.3715223097112862E-2"/>
                  <c:y val="-4.6320209973753582E-3"/>
                </c:manualLayout>
              </c:layout>
              <c:numFmt formatCode="General" sourceLinked="0"/>
              <c:spPr>
                <a:solidFill>
                  <a:srgbClr val="CCFFFF"/>
                </a:solidFill>
                <a:ln w="24266">
                  <a:solidFill>
                    <a:srgbClr val="FF0000"/>
                  </a:solidFill>
                  <a:prstDash val="sysDash"/>
                </a:ln>
              </c:spPr>
              <c:txPr>
                <a:bodyPr/>
                <a:lstStyle/>
                <a:p>
                  <a:pPr>
                    <a:defRPr sz="1817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920-4434-ACC2-5A306F94779A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Sheet1!$B$1:$C$1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Sheet1!$B$2:$C$2</c:f>
              <c:numCache>
                <c:formatCode>General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920-4434-ACC2-5A306F9477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33610240"/>
        <c:axId val="80696960"/>
        <c:axId val="0"/>
      </c:bar3DChart>
      <c:catAx>
        <c:axId val="33610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606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42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806969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0696960"/>
        <c:scaling>
          <c:orientation val="minMax"/>
        </c:scaling>
        <c:delete val="1"/>
        <c:axPos val="l"/>
        <c:majorGridlines>
          <c:spPr>
            <a:ln w="6066">
              <a:solidFill>
                <a:schemeClr val="tx1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crossAx val="33610240"/>
        <c:crosses val="autoZero"/>
        <c:crossBetween val="between"/>
      </c:valAx>
      <c:spPr>
        <a:noFill/>
        <a:ln w="2536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 w="24613">
          <a:noFill/>
        </a:ln>
      </c:spPr>
    </c:title>
    <c:autoTitleDeleted val="0"/>
    <c:view3D>
      <c:rotX val="15"/>
      <c:hPercent val="48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4508717660292494"/>
          <c:y val="0.13772099737532856"/>
          <c:w val="0.83110329958755169"/>
          <c:h val="0.6890651455451826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2"/>
            </a:solidFill>
            <a:ln w="24266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00FF"/>
              </a:solidFill>
              <a:ln w="24266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042-471B-A302-8B82F9FB0663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 w="24266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042-471B-A302-8B82F9FB0663}"/>
              </c:ext>
            </c:extLst>
          </c:dPt>
          <c:dLbls>
            <c:dLbl>
              <c:idx val="0"/>
              <c:layout>
                <c:manualLayout>
                  <c:x val="3.5464566929133856E-2"/>
                  <c:y val="-6.1391294356557914E-2"/>
                </c:manualLayout>
              </c:layout>
              <c:numFmt formatCode="General" sourceLinked="0"/>
              <c:spPr>
                <a:solidFill>
                  <a:srgbClr val="CCFFFF"/>
                </a:solidFill>
                <a:ln w="24266">
                  <a:solidFill>
                    <a:srgbClr val="FF0000"/>
                  </a:solidFill>
                  <a:prstDash val="sysDash"/>
                </a:ln>
              </c:spPr>
              <c:txPr>
                <a:bodyPr/>
                <a:lstStyle/>
                <a:p>
                  <a:pPr>
                    <a:defRPr sz="1817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042-471B-A302-8B82F9FB0663}"/>
                </c:ext>
              </c:extLst>
            </c:dLbl>
            <c:dLbl>
              <c:idx val="1"/>
              <c:layout>
                <c:manualLayout>
                  <c:x val="4.3239032620922387E-2"/>
                  <c:y val="-5.1298687664041998E-2"/>
                </c:manualLayout>
              </c:layout>
              <c:numFmt formatCode="General" sourceLinked="0"/>
              <c:spPr>
                <a:solidFill>
                  <a:srgbClr val="CCFFFF"/>
                </a:solidFill>
                <a:ln w="24266">
                  <a:solidFill>
                    <a:srgbClr val="FF0000"/>
                  </a:solidFill>
                  <a:prstDash val="sysDash"/>
                </a:ln>
              </c:spPr>
              <c:txPr>
                <a:bodyPr/>
                <a:lstStyle/>
                <a:p>
                  <a:pPr>
                    <a:defRPr sz="1817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042-471B-A302-8B82F9FB0663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Sheet1!$B$1:$C$1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Sheet1!$B$2:$C$2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042-471B-A302-8B82F9FB06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33609728"/>
        <c:axId val="80698688"/>
        <c:axId val="0"/>
      </c:bar3DChart>
      <c:catAx>
        <c:axId val="33609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606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42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806986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0698688"/>
        <c:scaling>
          <c:orientation val="minMax"/>
          <c:min val="0"/>
        </c:scaling>
        <c:delete val="1"/>
        <c:axPos val="l"/>
        <c:majorGridlines>
          <c:spPr>
            <a:ln w="6066">
              <a:solidFill>
                <a:schemeClr val="tx1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crossAx val="33609728"/>
        <c:crosses val="autoZero"/>
        <c:crossBetween val="between"/>
      </c:valAx>
      <c:spPr>
        <a:noFill/>
        <a:ln w="2536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 w="24613">
          <a:noFill/>
        </a:ln>
      </c:spPr>
    </c:title>
    <c:autoTitleDeleted val="0"/>
    <c:view3D>
      <c:rotX val="15"/>
      <c:hPercent val="48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4508717660292494"/>
          <c:y val="0.13772099737532856"/>
          <c:w val="0.83110329958755169"/>
          <c:h val="0.6890651455451826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2"/>
            </a:solidFill>
            <a:ln w="24266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00FF"/>
              </a:solidFill>
              <a:ln w="24266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119-48A6-8E5F-10C9A78CDBF8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 w="24266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119-48A6-8E5F-10C9A78CDBF8}"/>
              </c:ext>
            </c:extLst>
          </c:dPt>
          <c:dLbls>
            <c:dLbl>
              <c:idx val="0"/>
              <c:layout>
                <c:manualLayout>
                  <c:x val="4.2607424071991001E-2"/>
                  <c:y val="8.6086614173228344E-3"/>
                </c:manualLayout>
              </c:layout>
              <c:numFmt formatCode="General" sourceLinked="0"/>
              <c:spPr>
                <a:solidFill>
                  <a:srgbClr val="CCFFFF"/>
                </a:solidFill>
                <a:ln w="24266">
                  <a:solidFill>
                    <a:srgbClr val="FF0000"/>
                  </a:solidFill>
                  <a:prstDash val="sysDash"/>
                </a:ln>
              </c:spPr>
              <c:txPr>
                <a:bodyPr/>
                <a:lstStyle/>
                <a:p>
                  <a:pPr>
                    <a:defRPr sz="1817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119-48A6-8E5F-10C9A78CDBF8}"/>
                </c:ext>
              </c:extLst>
            </c:dLbl>
            <c:dLbl>
              <c:idx val="1"/>
              <c:layout>
                <c:manualLayout>
                  <c:x val="4.5620009263548027E-2"/>
                  <c:y val="-6.7965328255744931E-2"/>
                </c:manualLayout>
              </c:layout>
              <c:numFmt formatCode="General" sourceLinked="0"/>
              <c:spPr>
                <a:solidFill>
                  <a:srgbClr val="CCFFFF"/>
                </a:solidFill>
                <a:ln w="24266">
                  <a:solidFill>
                    <a:srgbClr val="FF0000"/>
                  </a:solidFill>
                  <a:prstDash val="sysDash"/>
                </a:ln>
              </c:spPr>
              <c:txPr>
                <a:bodyPr/>
                <a:lstStyle/>
                <a:p>
                  <a:pPr>
                    <a:defRPr sz="1817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119-48A6-8E5F-10C9A78CDBF8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Sheet1!$B$1:$C$1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Sheet1!$B$2:$C$2</c:f>
              <c:numCache>
                <c:formatCode>General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119-48A6-8E5F-10C9A78CDB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33521664"/>
        <c:axId val="101049472"/>
        <c:axId val="0"/>
      </c:bar3DChart>
      <c:catAx>
        <c:axId val="33521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606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42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010494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1049472"/>
        <c:scaling>
          <c:orientation val="minMax"/>
          <c:min val="0"/>
        </c:scaling>
        <c:delete val="1"/>
        <c:axPos val="l"/>
        <c:majorGridlines>
          <c:spPr>
            <a:ln w="6066">
              <a:solidFill>
                <a:schemeClr val="tx1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crossAx val="33521664"/>
        <c:crosses val="autoZero"/>
        <c:crossBetween val="between"/>
      </c:valAx>
      <c:spPr>
        <a:noFill/>
        <a:ln w="2536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 w="24613">
          <a:noFill/>
        </a:ln>
      </c:spPr>
    </c:title>
    <c:autoTitleDeleted val="0"/>
    <c:view3D>
      <c:rotX val="15"/>
      <c:hPercent val="48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4270622422197229"/>
          <c:y val="9.1054398643381995E-2"/>
          <c:w val="0.83110329958755169"/>
          <c:h val="0.6890651455451826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2"/>
            </a:solidFill>
            <a:ln w="24266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00FF"/>
              </a:solidFill>
              <a:ln w="24266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DC6-40F6-A0ED-97488803A0D0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 w="24266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DC6-40F6-A0ED-97488803A0D0}"/>
              </c:ext>
            </c:extLst>
          </c:dPt>
          <c:dLbls>
            <c:dLbl>
              <c:idx val="0"/>
              <c:layout>
                <c:manualLayout>
                  <c:x val="3.5464566929133856E-2"/>
                  <c:y val="-6.1391294356557914E-2"/>
                </c:manualLayout>
              </c:layout>
              <c:numFmt formatCode="General" sourceLinked="0"/>
              <c:spPr>
                <a:solidFill>
                  <a:srgbClr val="CCFFFF"/>
                </a:solidFill>
                <a:ln w="24266">
                  <a:solidFill>
                    <a:srgbClr val="FF0000"/>
                  </a:solidFill>
                  <a:prstDash val="sysDash"/>
                </a:ln>
              </c:spPr>
              <c:txPr>
                <a:bodyPr/>
                <a:lstStyle/>
                <a:p>
                  <a:pPr>
                    <a:defRPr sz="1817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DC6-40F6-A0ED-97488803A0D0}"/>
                </c:ext>
              </c:extLst>
            </c:dLbl>
            <c:dLbl>
              <c:idx val="1"/>
              <c:layout>
                <c:manualLayout>
                  <c:x val="4.5620009263548027E-2"/>
                  <c:y val="-6.7965328255744931E-2"/>
                </c:manualLayout>
              </c:layout>
              <c:numFmt formatCode="General" sourceLinked="0"/>
              <c:spPr>
                <a:solidFill>
                  <a:srgbClr val="CCFFFF"/>
                </a:solidFill>
                <a:ln w="24266">
                  <a:solidFill>
                    <a:srgbClr val="FF0000"/>
                  </a:solidFill>
                  <a:prstDash val="sysDash"/>
                </a:ln>
              </c:spPr>
              <c:txPr>
                <a:bodyPr/>
                <a:lstStyle/>
                <a:p>
                  <a:pPr>
                    <a:defRPr sz="1817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DC6-40F6-A0ED-97488803A0D0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Sheet1!$B$1:$C$1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Sheet1!$B$2:$C$2</c:f>
              <c:numCache>
                <c:formatCode>General</c:formatCode>
                <c:ptCount val="2"/>
                <c:pt idx="0">
                  <c:v>5</c:v>
                </c:pt>
                <c:pt idx="1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DC6-40F6-A0ED-97488803A0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33613312"/>
        <c:axId val="101051776"/>
        <c:axId val="0"/>
      </c:bar3DChart>
      <c:catAx>
        <c:axId val="33613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606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42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010517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1051776"/>
        <c:scaling>
          <c:orientation val="minMax"/>
        </c:scaling>
        <c:delete val="1"/>
        <c:axPos val="l"/>
        <c:majorGridlines>
          <c:spPr>
            <a:ln w="6066">
              <a:solidFill>
                <a:schemeClr val="tx1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crossAx val="33613312"/>
        <c:crosses val="autoZero"/>
        <c:crossBetween val="between"/>
      </c:valAx>
      <c:spPr>
        <a:noFill/>
        <a:ln w="2536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 w="24613">
          <a:noFill/>
        </a:ln>
      </c:spPr>
    </c:title>
    <c:autoTitleDeleted val="0"/>
    <c:view3D>
      <c:rotX val="15"/>
      <c:hPercent val="48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2842050993625792"/>
          <c:y val="8.7720997375328097E-2"/>
          <c:w val="0.83110329958755169"/>
          <c:h val="0.6890651455451826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2"/>
            </a:solidFill>
            <a:ln w="24266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00FF"/>
              </a:solidFill>
              <a:ln w="24266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920-4434-ACC2-5A306F94779A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 w="24266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920-4434-ACC2-5A306F94779A}"/>
              </c:ext>
            </c:extLst>
          </c:dPt>
          <c:dLbls>
            <c:dLbl>
              <c:idx val="0"/>
              <c:layout>
                <c:manualLayout>
                  <c:x val="3.0702662167229215E-2"/>
                  <c:y val="-4.7246719160104955E-3"/>
                </c:manualLayout>
              </c:layout>
              <c:numFmt formatCode="General" sourceLinked="0"/>
              <c:spPr>
                <a:solidFill>
                  <a:srgbClr val="CCFFFF"/>
                </a:solidFill>
                <a:ln w="24266">
                  <a:solidFill>
                    <a:srgbClr val="FF0000"/>
                  </a:solidFill>
                  <a:prstDash val="sysDash"/>
                </a:ln>
              </c:spPr>
              <c:txPr>
                <a:bodyPr/>
                <a:lstStyle/>
                <a:p>
                  <a:pPr>
                    <a:defRPr sz="1817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920-4434-ACC2-5A306F94779A}"/>
                </c:ext>
              </c:extLst>
            </c:dLbl>
            <c:dLbl>
              <c:idx val="1"/>
              <c:layout>
                <c:manualLayout>
                  <c:x val="3.3715223097112862E-2"/>
                  <c:y val="-4.6320209973753582E-3"/>
                </c:manualLayout>
              </c:layout>
              <c:numFmt formatCode="General" sourceLinked="0"/>
              <c:spPr>
                <a:solidFill>
                  <a:srgbClr val="CCFFFF"/>
                </a:solidFill>
                <a:ln w="24266">
                  <a:solidFill>
                    <a:srgbClr val="FF0000"/>
                  </a:solidFill>
                  <a:prstDash val="sysDash"/>
                </a:ln>
              </c:spPr>
              <c:txPr>
                <a:bodyPr/>
                <a:lstStyle/>
                <a:p>
                  <a:pPr>
                    <a:defRPr sz="1817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920-4434-ACC2-5A306F94779A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Sheet1!$B$1:$C$1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Sheet1!$B$2:$C$2</c:f>
              <c:numCache>
                <c:formatCode>General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920-4434-ACC2-5A306F9477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33146368"/>
        <c:axId val="101053504"/>
        <c:axId val="0"/>
      </c:bar3DChart>
      <c:catAx>
        <c:axId val="33146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606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42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010535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1053504"/>
        <c:scaling>
          <c:orientation val="minMax"/>
        </c:scaling>
        <c:delete val="1"/>
        <c:axPos val="l"/>
        <c:majorGridlines>
          <c:spPr>
            <a:ln w="6066">
              <a:solidFill>
                <a:schemeClr val="tx1"/>
              </a:solidFill>
              <a:prstDash val="solid"/>
            </a:ln>
          </c:spPr>
        </c:majorGridlines>
        <c:numFmt formatCode="@" sourceLinked="0"/>
        <c:majorTickMark val="out"/>
        <c:minorTickMark val="none"/>
        <c:tickLblPos val="nextTo"/>
        <c:crossAx val="33146368"/>
        <c:crosses val="autoZero"/>
        <c:crossBetween val="between"/>
      </c:valAx>
      <c:spPr>
        <a:noFill/>
        <a:ln w="2536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 w="24613">
          <a:noFill/>
        </a:ln>
      </c:spPr>
    </c:title>
    <c:autoTitleDeleted val="0"/>
    <c:view3D>
      <c:rotX val="15"/>
      <c:hPercent val="48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4508717660292494"/>
          <c:y val="0.13772099737532856"/>
          <c:w val="0.83110329958755169"/>
          <c:h val="0.6890651455451826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2"/>
            </a:solidFill>
            <a:ln w="24266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00FF"/>
              </a:solidFill>
              <a:ln w="24266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042-471B-A302-8B82F9FB0663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 w="24266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042-471B-A302-8B82F9FB0663}"/>
              </c:ext>
            </c:extLst>
          </c:dPt>
          <c:dLbls>
            <c:dLbl>
              <c:idx val="0"/>
              <c:layout>
                <c:manualLayout>
                  <c:x val="3.5464566929133856E-2"/>
                  <c:y val="-6.1391294356557914E-2"/>
                </c:manualLayout>
              </c:layout>
              <c:numFmt formatCode="General" sourceLinked="0"/>
              <c:spPr>
                <a:solidFill>
                  <a:srgbClr val="CCFFFF"/>
                </a:solidFill>
                <a:ln w="24266">
                  <a:solidFill>
                    <a:srgbClr val="FF0000"/>
                  </a:solidFill>
                  <a:prstDash val="sysDash"/>
                </a:ln>
              </c:spPr>
              <c:txPr>
                <a:bodyPr/>
                <a:lstStyle/>
                <a:p>
                  <a:pPr>
                    <a:defRPr sz="1817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042-471B-A302-8B82F9FB0663}"/>
                </c:ext>
              </c:extLst>
            </c:dLbl>
            <c:dLbl>
              <c:idx val="1"/>
              <c:layout>
                <c:manualLayout>
                  <c:x val="4.3239032620922387E-2"/>
                  <c:y val="-5.1298687664041998E-2"/>
                </c:manualLayout>
              </c:layout>
              <c:numFmt formatCode="General" sourceLinked="0"/>
              <c:spPr>
                <a:solidFill>
                  <a:srgbClr val="CCFFFF"/>
                </a:solidFill>
                <a:ln w="24266">
                  <a:solidFill>
                    <a:srgbClr val="FF0000"/>
                  </a:solidFill>
                  <a:prstDash val="sysDash"/>
                </a:ln>
              </c:spPr>
              <c:txPr>
                <a:bodyPr/>
                <a:lstStyle/>
                <a:p>
                  <a:pPr>
                    <a:defRPr sz="1817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042-471B-A302-8B82F9FB0663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Sheet1!$B$1:$C$1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Sheet1!$B$2:$C$2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042-471B-A302-8B82F9FB06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33798144"/>
        <c:axId val="101055232"/>
        <c:axId val="0"/>
      </c:bar3DChart>
      <c:catAx>
        <c:axId val="33798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606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42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010552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1055232"/>
        <c:scaling>
          <c:orientation val="minMax"/>
          <c:min val="0"/>
        </c:scaling>
        <c:delete val="1"/>
        <c:axPos val="l"/>
        <c:majorGridlines>
          <c:spPr>
            <a:ln w="6066">
              <a:solidFill>
                <a:schemeClr val="tx1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crossAx val="33798144"/>
        <c:crosses val="autoZero"/>
        <c:crossBetween val="between"/>
      </c:valAx>
      <c:spPr>
        <a:noFill/>
        <a:ln w="2536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0.50661</cdr:x>
      <cdr:y>0.35666</cdr:y>
    </cdr:from>
    <cdr:to>
      <cdr:x>0.60406</cdr:x>
      <cdr:y>0.51292</cdr:y>
    </cdr:to>
    <cdr:sp macro="" textlink="">
      <cdr:nvSpPr>
        <cdr:cNvPr id="2" name="Стрелка: вниз 1">
          <a:extLst xmlns:a="http://schemas.openxmlformats.org/drawingml/2006/main">
            <a:ext uri="{FF2B5EF4-FFF2-40B4-BE49-F238E27FC236}">
              <a16:creationId xmlns="" xmlns:a16="http://schemas.microsoft.com/office/drawing/2014/main" id="{3524539F-B9F5-4ACC-AAED-A682E2EFBAAA}"/>
            </a:ext>
          </a:extLst>
        </cdr:cNvPr>
        <cdr:cNvSpPr/>
      </cdr:nvSpPr>
      <cdr:spPr bwMode="auto">
        <a:xfrm xmlns:a="http://schemas.openxmlformats.org/drawingml/2006/main">
          <a:off x="3834413" y="1928192"/>
          <a:ext cx="737587" cy="844826"/>
        </a:xfrm>
        <a:prstGeom xmlns:a="http://schemas.openxmlformats.org/drawingml/2006/main" prst="downArrow">
          <a:avLst/>
        </a:prstGeom>
        <a:solidFill xmlns:a="http://schemas.openxmlformats.org/drawingml/2006/main">
          <a:srgbClr val="FF0000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scene3d xmlns:a="http://schemas.openxmlformats.org/drawingml/2006/main">
          <a:camera prst="orthographicFront">
            <a:rot lat="0" lon="0" rev="10799999"/>
          </a:camera>
          <a:lightRig rig="threePt" dir="t"/>
        </a:scene3d>
      </cdr:spPr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0.52432</cdr:x>
      <cdr:y>0.43079</cdr:y>
    </cdr:from>
    <cdr:to>
      <cdr:x>0.60574</cdr:x>
      <cdr:y>0.52455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="" xmlns:a16="http://schemas.microsoft.com/office/drawing/2014/main" id="{D21E5A51-AE36-4989-B907-88399B52201B}"/>
            </a:ext>
          </a:extLst>
        </cdr:cNvPr>
        <cdr:cNvSpPr txBox="1"/>
      </cdr:nvSpPr>
      <cdr:spPr>
        <a:xfrm xmlns:a="http://schemas.openxmlformats.org/drawingml/2006/main">
          <a:off x="3968503" y="2328995"/>
          <a:ext cx="616225" cy="5068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b="1" dirty="0" smtClean="0"/>
            <a:t>+28</a:t>
          </a:r>
          <a:r>
            <a:rPr lang="ru-RU" sz="1100" b="1" dirty="0" smtClean="0"/>
            <a:t>%</a:t>
          </a:r>
          <a:endParaRPr lang="ru-RU" sz="11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0.17152</cdr:x>
      <cdr:y>0</cdr:y>
    </cdr:from>
    <cdr:to>
      <cdr:x>0.89116</cdr:x>
      <cdr:y>0.11842</cdr:y>
    </cdr:to>
    <cdr:sp macro="" textlink="">
      <cdr:nvSpPr>
        <cdr:cNvPr id="2" name="Text Box 2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14862" y="0"/>
          <a:ext cx="3838560" cy="45117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lIns="105452" tIns="52720" rIns="105452" bIns="5272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sz="2100" kern="1200">
              <a:solidFill>
                <a:srgbClr val="FF0000"/>
              </a:solidFill>
              <a:latin typeface="Times New Roman" pitchFamily="18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100" kern="1200">
              <a:solidFill>
                <a:srgbClr val="FF0000"/>
              </a:solidFill>
              <a:latin typeface="Times New Roman" pitchFamily="18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100" kern="1200">
              <a:solidFill>
                <a:srgbClr val="FF0000"/>
              </a:solidFill>
              <a:latin typeface="Times New Roman" pitchFamily="18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100" kern="1200">
              <a:solidFill>
                <a:srgbClr val="FF0000"/>
              </a:solidFill>
              <a:latin typeface="Times New Roman" pitchFamily="18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100" kern="1200">
              <a:solidFill>
                <a:srgbClr val="FF0000"/>
              </a:solidFill>
              <a:latin typeface="Times New Roman" pitchFamily="18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sz="2100" kern="1200">
              <a:solidFill>
                <a:srgbClr val="FF0000"/>
              </a:solidFill>
              <a:latin typeface="Times New Roman" pitchFamily="18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sz="2100" kern="1200">
              <a:solidFill>
                <a:srgbClr val="FF0000"/>
              </a:solidFill>
              <a:latin typeface="Times New Roman" pitchFamily="18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sz="2100" kern="1200">
              <a:solidFill>
                <a:srgbClr val="FF0000"/>
              </a:solidFill>
              <a:latin typeface="Times New Roman" pitchFamily="18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sz="2100" kern="1200">
              <a:solidFill>
                <a:srgbClr val="FF0000"/>
              </a:solidFill>
              <a:latin typeface="Times New Roman" pitchFamily="18" charset="0"/>
              <a:ea typeface="+mn-ea"/>
              <a:cs typeface="Arial" charset="0"/>
            </a:defRPr>
          </a:lvl9pPr>
        </a:lstStyle>
        <a:p xmlns:a="http://schemas.openxmlformats.org/drawingml/2006/main">
          <a:pPr algn="ctr" eaLnBrk="1" hangingPunct="1">
            <a:lnSpc>
              <a:spcPct val="80000"/>
            </a:lnSpc>
            <a:spcBef>
              <a:spcPct val="50000"/>
            </a:spcBef>
          </a:pPr>
          <a:r>
            <a:rPr lang="ru-RU" sz="1400" b="1" dirty="0">
              <a:solidFill>
                <a:srgbClr val="0000FF"/>
              </a:solidFill>
              <a:cs typeface="Times New Roman" pitchFamily="18" charset="0"/>
            </a:rPr>
            <a:t>Законодательство РФ. Исполнительное производство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0.17152</cdr:x>
      <cdr:y>0.06993</cdr:y>
    </cdr:from>
    <cdr:to>
      <cdr:x>0.89116</cdr:x>
      <cdr:y>0.14312</cdr:y>
    </cdr:to>
    <cdr:sp macro="" textlink="">
      <cdr:nvSpPr>
        <cdr:cNvPr id="2" name="Text Box 2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14862" y="266451"/>
          <a:ext cx="3838560" cy="2788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lIns="105452" tIns="52720" rIns="105452" bIns="5272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sz="2100" kern="1200">
              <a:solidFill>
                <a:srgbClr val="FF0000"/>
              </a:solidFill>
              <a:latin typeface="Times New Roman" pitchFamily="18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100" kern="1200">
              <a:solidFill>
                <a:srgbClr val="FF0000"/>
              </a:solidFill>
              <a:latin typeface="Times New Roman" pitchFamily="18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100" kern="1200">
              <a:solidFill>
                <a:srgbClr val="FF0000"/>
              </a:solidFill>
              <a:latin typeface="Times New Roman" pitchFamily="18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100" kern="1200">
              <a:solidFill>
                <a:srgbClr val="FF0000"/>
              </a:solidFill>
              <a:latin typeface="Times New Roman" pitchFamily="18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100" kern="1200">
              <a:solidFill>
                <a:srgbClr val="FF0000"/>
              </a:solidFill>
              <a:latin typeface="Times New Roman" pitchFamily="18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sz="2100" kern="1200">
              <a:solidFill>
                <a:srgbClr val="FF0000"/>
              </a:solidFill>
              <a:latin typeface="Times New Roman" pitchFamily="18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sz="2100" kern="1200">
              <a:solidFill>
                <a:srgbClr val="FF0000"/>
              </a:solidFill>
              <a:latin typeface="Times New Roman" pitchFamily="18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sz="2100" kern="1200">
              <a:solidFill>
                <a:srgbClr val="FF0000"/>
              </a:solidFill>
              <a:latin typeface="Times New Roman" pitchFamily="18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sz="2100" kern="1200">
              <a:solidFill>
                <a:srgbClr val="FF0000"/>
              </a:solidFill>
              <a:latin typeface="Times New Roman" pitchFamily="18" charset="0"/>
              <a:ea typeface="+mn-ea"/>
              <a:cs typeface="Arial" charset="0"/>
            </a:defRPr>
          </a:lvl9pPr>
        </a:lstStyle>
        <a:p xmlns:a="http://schemas.openxmlformats.org/drawingml/2006/main">
          <a:pPr algn="ctr" eaLnBrk="1" hangingPunct="1">
            <a:lnSpc>
              <a:spcPct val="80000"/>
            </a:lnSpc>
            <a:spcBef>
              <a:spcPct val="50000"/>
            </a:spcBef>
          </a:pPr>
          <a:r>
            <a:rPr lang="ru-RU" sz="1400" b="1" dirty="0">
              <a:solidFill>
                <a:srgbClr val="0000FF"/>
              </a:solidFill>
              <a:cs typeface="Times New Roman" pitchFamily="18" charset="0"/>
            </a:rPr>
            <a:t>Оплата труда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0.17152</cdr:x>
      <cdr:y>0.06993</cdr:y>
    </cdr:from>
    <cdr:to>
      <cdr:x>0.89116</cdr:x>
      <cdr:y>0.18835</cdr:y>
    </cdr:to>
    <cdr:sp macro="" textlink="">
      <cdr:nvSpPr>
        <cdr:cNvPr id="2" name="Text Box 2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14862" y="266451"/>
          <a:ext cx="3838560" cy="45117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lIns="105452" tIns="52720" rIns="105452" bIns="5272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sz="2100" kern="1200">
              <a:solidFill>
                <a:srgbClr val="FF0000"/>
              </a:solidFill>
              <a:latin typeface="Times New Roman" pitchFamily="18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100" kern="1200">
              <a:solidFill>
                <a:srgbClr val="FF0000"/>
              </a:solidFill>
              <a:latin typeface="Times New Roman" pitchFamily="18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100" kern="1200">
              <a:solidFill>
                <a:srgbClr val="FF0000"/>
              </a:solidFill>
              <a:latin typeface="Times New Roman" pitchFamily="18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100" kern="1200">
              <a:solidFill>
                <a:srgbClr val="FF0000"/>
              </a:solidFill>
              <a:latin typeface="Times New Roman" pitchFamily="18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100" kern="1200">
              <a:solidFill>
                <a:srgbClr val="FF0000"/>
              </a:solidFill>
              <a:latin typeface="Times New Roman" pitchFamily="18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sz="2100" kern="1200">
              <a:solidFill>
                <a:srgbClr val="FF0000"/>
              </a:solidFill>
              <a:latin typeface="Times New Roman" pitchFamily="18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sz="2100" kern="1200">
              <a:solidFill>
                <a:srgbClr val="FF0000"/>
              </a:solidFill>
              <a:latin typeface="Times New Roman" pitchFamily="18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sz="2100" kern="1200">
              <a:solidFill>
                <a:srgbClr val="FF0000"/>
              </a:solidFill>
              <a:latin typeface="Times New Roman" pitchFamily="18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sz="2100" kern="1200">
              <a:solidFill>
                <a:srgbClr val="FF0000"/>
              </a:solidFill>
              <a:latin typeface="Times New Roman" pitchFamily="18" charset="0"/>
              <a:ea typeface="+mn-ea"/>
              <a:cs typeface="Arial" charset="0"/>
            </a:defRPr>
          </a:lvl9pPr>
        </a:lstStyle>
        <a:p xmlns:a="http://schemas.openxmlformats.org/drawingml/2006/main">
          <a:pPr algn="ctr" eaLnBrk="1" hangingPunct="1">
            <a:lnSpc>
              <a:spcPct val="80000"/>
            </a:lnSpc>
            <a:spcBef>
              <a:spcPct val="50000"/>
            </a:spcBef>
          </a:pPr>
          <a:r>
            <a:rPr lang="ru-RU" sz="1400" b="1" dirty="0">
              <a:solidFill>
                <a:srgbClr val="0000FF"/>
              </a:solidFill>
              <a:cs typeface="Times New Roman" pitchFamily="18" charset="0"/>
            </a:rPr>
            <a:t>Вопросы связанные с рассмотрением обращений граждан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0.17152</cdr:x>
      <cdr:y>0.06993</cdr:y>
    </cdr:from>
    <cdr:to>
      <cdr:x>0.89116</cdr:x>
      <cdr:y>0.18835</cdr:y>
    </cdr:to>
    <cdr:sp macro="" textlink="">
      <cdr:nvSpPr>
        <cdr:cNvPr id="2" name="Text Box 2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14862" y="266451"/>
          <a:ext cx="3838560" cy="45117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lIns="105452" tIns="52720" rIns="105452" bIns="5272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sz="2100" kern="1200">
              <a:solidFill>
                <a:srgbClr val="FF0000"/>
              </a:solidFill>
              <a:latin typeface="Times New Roman" pitchFamily="18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100" kern="1200">
              <a:solidFill>
                <a:srgbClr val="FF0000"/>
              </a:solidFill>
              <a:latin typeface="Times New Roman" pitchFamily="18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100" kern="1200">
              <a:solidFill>
                <a:srgbClr val="FF0000"/>
              </a:solidFill>
              <a:latin typeface="Times New Roman" pitchFamily="18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100" kern="1200">
              <a:solidFill>
                <a:srgbClr val="FF0000"/>
              </a:solidFill>
              <a:latin typeface="Times New Roman" pitchFamily="18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100" kern="1200">
              <a:solidFill>
                <a:srgbClr val="FF0000"/>
              </a:solidFill>
              <a:latin typeface="Times New Roman" pitchFamily="18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sz="2100" kern="1200">
              <a:solidFill>
                <a:srgbClr val="FF0000"/>
              </a:solidFill>
              <a:latin typeface="Times New Roman" pitchFamily="18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sz="2100" kern="1200">
              <a:solidFill>
                <a:srgbClr val="FF0000"/>
              </a:solidFill>
              <a:latin typeface="Times New Roman" pitchFamily="18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sz="2100" kern="1200">
              <a:solidFill>
                <a:srgbClr val="FF0000"/>
              </a:solidFill>
              <a:latin typeface="Times New Roman" pitchFamily="18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sz="2100" kern="1200">
              <a:solidFill>
                <a:srgbClr val="FF0000"/>
              </a:solidFill>
              <a:latin typeface="Times New Roman" pitchFamily="18" charset="0"/>
              <a:ea typeface="+mn-ea"/>
              <a:cs typeface="Arial" charset="0"/>
            </a:defRPr>
          </a:lvl9pPr>
        </a:lstStyle>
        <a:p xmlns:a="http://schemas.openxmlformats.org/drawingml/2006/main">
          <a:pPr algn="ctr" eaLnBrk="1" hangingPunct="1">
            <a:lnSpc>
              <a:spcPct val="80000"/>
            </a:lnSpc>
            <a:spcBef>
              <a:spcPct val="50000"/>
            </a:spcBef>
          </a:pPr>
          <a:r>
            <a:rPr lang="ru-RU" sz="1400" b="1" dirty="0">
              <a:solidFill>
                <a:srgbClr val="0000FF"/>
              </a:solidFill>
              <a:cs typeface="Times New Roman" pitchFamily="18" charset="0"/>
            </a:rPr>
            <a:t>Здравоохранение. Физическая культура и спорт. Туризм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0.17152</cdr:x>
      <cdr:y>0.06993</cdr:y>
    </cdr:from>
    <cdr:to>
      <cdr:x>0.89116</cdr:x>
      <cdr:y>0.14312</cdr:y>
    </cdr:to>
    <cdr:sp macro="" textlink="">
      <cdr:nvSpPr>
        <cdr:cNvPr id="2" name="Text Box 2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14862" y="266451"/>
          <a:ext cx="3838560" cy="2788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lIns="105452" tIns="52720" rIns="105452" bIns="5272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sz="2100" kern="1200">
              <a:solidFill>
                <a:srgbClr val="FF0000"/>
              </a:solidFill>
              <a:latin typeface="Times New Roman" pitchFamily="18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100" kern="1200">
              <a:solidFill>
                <a:srgbClr val="FF0000"/>
              </a:solidFill>
              <a:latin typeface="Times New Roman" pitchFamily="18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100" kern="1200">
              <a:solidFill>
                <a:srgbClr val="FF0000"/>
              </a:solidFill>
              <a:latin typeface="Times New Roman" pitchFamily="18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100" kern="1200">
              <a:solidFill>
                <a:srgbClr val="FF0000"/>
              </a:solidFill>
              <a:latin typeface="Times New Roman" pitchFamily="18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100" kern="1200">
              <a:solidFill>
                <a:srgbClr val="FF0000"/>
              </a:solidFill>
              <a:latin typeface="Times New Roman" pitchFamily="18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sz="2100" kern="1200">
              <a:solidFill>
                <a:srgbClr val="FF0000"/>
              </a:solidFill>
              <a:latin typeface="Times New Roman" pitchFamily="18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sz="2100" kern="1200">
              <a:solidFill>
                <a:srgbClr val="FF0000"/>
              </a:solidFill>
              <a:latin typeface="Times New Roman" pitchFamily="18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sz="2100" kern="1200">
              <a:solidFill>
                <a:srgbClr val="FF0000"/>
              </a:solidFill>
              <a:latin typeface="Times New Roman" pitchFamily="18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sz="2100" kern="1200">
              <a:solidFill>
                <a:srgbClr val="FF0000"/>
              </a:solidFill>
              <a:latin typeface="Times New Roman" pitchFamily="18" charset="0"/>
              <a:ea typeface="+mn-ea"/>
              <a:cs typeface="Arial" charset="0"/>
            </a:defRPr>
          </a:lvl9pPr>
        </a:lstStyle>
        <a:p xmlns:a="http://schemas.openxmlformats.org/drawingml/2006/main">
          <a:pPr algn="ctr" eaLnBrk="1" hangingPunct="1">
            <a:lnSpc>
              <a:spcPct val="80000"/>
            </a:lnSpc>
            <a:spcBef>
              <a:spcPct val="50000"/>
            </a:spcBef>
          </a:pPr>
          <a:r>
            <a:rPr lang="ru-RU" sz="1400" b="1" dirty="0">
              <a:solidFill>
                <a:srgbClr val="0000FF"/>
              </a:solidFill>
              <a:cs typeface="Times New Roman" pitchFamily="18" charset="0"/>
            </a:rPr>
            <a:t>Транспорт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5" tIns="45724" rIns="91445" bIns="45724" numCol="1" anchor="t" anchorCtr="0" compatLnSpc="1">
            <a:prstTxWarp prst="textNoShape">
              <a:avLst/>
            </a:prstTxWarp>
          </a:bodyPr>
          <a:lstStyle>
            <a:lvl1pPr algn="l" defTabSz="915988" eaLnBrk="0" hangingPunct="0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5" tIns="45724" rIns="91445" bIns="45724" numCol="1" anchor="t" anchorCtr="0" compatLnSpc="1">
            <a:prstTxWarp prst="textNoShape">
              <a:avLst/>
            </a:prstTxWarp>
          </a:bodyPr>
          <a:lstStyle>
            <a:lvl1pPr algn="r" defTabSz="915988" eaLnBrk="0" hangingPunct="0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BDB8747-72A2-4E27-B9FD-CC164D3F9BFC}" type="datetimeFigureOut">
              <a:rPr lang="ru-RU"/>
              <a:pPr>
                <a:defRPr/>
              </a:pPr>
              <a:t>02.04.2024</a:t>
            </a:fld>
            <a:endParaRPr lang="ru-RU"/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5" tIns="45724" rIns="91445" bIns="45724" numCol="1" anchor="b" anchorCtr="0" compatLnSpc="1">
            <a:prstTxWarp prst="textNoShape">
              <a:avLst/>
            </a:prstTxWarp>
          </a:bodyPr>
          <a:lstStyle>
            <a:lvl1pPr algn="l" defTabSz="915988" eaLnBrk="0" hangingPunct="0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5" tIns="45724" rIns="91445" bIns="45724" numCol="1" anchor="b" anchorCtr="0" compatLnSpc="1">
            <a:prstTxWarp prst="textNoShape">
              <a:avLst/>
            </a:prstTxWarp>
          </a:bodyPr>
          <a:lstStyle>
            <a:lvl1pPr algn="r" defTabSz="915988" eaLnBrk="0" hangingPunct="0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7C32467-36FB-42FA-A5A6-02980921CA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9994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5" tIns="45724" rIns="91445" bIns="45724" numCol="1" anchor="t" anchorCtr="0" compatLnSpc="1">
            <a:prstTxWarp prst="textNoShape">
              <a:avLst/>
            </a:prstTxWarp>
          </a:bodyPr>
          <a:lstStyle>
            <a:lvl1pPr algn="l" defTabSz="915988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5" tIns="45724" rIns="91445" bIns="45724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57275" y="744538"/>
            <a:ext cx="4689475" cy="37258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6463"/>
            <a:ext cx="54356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5" tIns="45724" rIns="91445" bIns="457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5" tIns="45724" rIns="91445" bIns="45724" numCol="1" anchor="b" anchorCtr="0" compatLnSpc="1">
            <a:prstTxWarp prst="textNoShape">
              <a:avLst/>
            </a:prstTxWarp>
          </a:bodyPr>
          <a:lstStyle>
            <a:lvl1pPr algn="l" defTabSz="915988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5" tIns="45724" rIns="91445" bIns="45724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3B1B91C-AD11-4A0F-A5BE-C0257B384C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389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 txBox="1">
            <a:spLocks noGrp="1" noChangeArrowheads="1"/>
          </p:cNvSpPr>
          <p:nvPr/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65" tIns="45482" rIns="90965" bIns="45482" anchor="b"/>
          <a:lstStyle>
            <a:lvl1pPr defTabSz="10588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10588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10588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10588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10588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fld id="{160F520D-27EB-46DD-8B37-5CA566680618}" type="slidenum">
              <a:rPr lang="ru-RU" sz="1200">
                <a:solidFill>
                  <a:srgbClr val="000000"/>
                </a:solidFill>
              </a:rPr>
              <a:pPr algn="r" eaLnBrk="1" hangingPunct="1"/>
              <a:t>1</a:t>
            </a:fld>
            <a:endParaRPr lang="ru-RU" sz="1200" dirty="0">
              <a:solidFill>
                <a:srgbClr val="000000"/>
              </a:solidFill>
            </a:endParaRPr>
          </a:p>
        </p:txBody>
      </p:sp>
      <p:sp>
        <p:nvSpPr>
          <p:cNvPr id="50179" name="Rectangle 7"/>
          <p:cNvSpPr txBox="1">
            <a:spLocks noGrp="1" noChangeArrowheads="1"/>
          </p:cNvSpPr>
          <p:nvPr/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97" tIns="45449" rIns="90897" bIns="45449" anchor="b"/>
          <a:lstStyle>
            <a:lvl1pPr defTabSz="9096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9096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9096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9096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9096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fld id="{0801C572-2C56-4E5D-A00A-1861C87C1FAD}" type="slidenum">
              <a:rPr lang="ru-RU" sz="1200">
                <a:solidFill>
                  <a:srgbClr val="000000"/>
                </a:solidFill>
                <a:latin typeface="Arial Unicode MS" pitchFamily="34" charset="-128"/>
              </a:rPr>
              <a:pPr algn="r" eaLnBrk="1" hangingPunct="1"/>
              <a:t>1</a:t>
            </a:fld>
            <a:endParaRPr lang="ru-RU" sz="1200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501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62038" y="742950"/>
            <a:ext cx="4687887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632" tIns="43815" rIns="87632" bIns="43815" numCol="1" anchor="t" anchorCtr="0" compatLnSpc="1">
            <a:prstTxWarp prst="textNoShape">
              <a:avLst/>
            </a:prstTxWarp>
          </a:bodyPr>
          <a:lstStyle/>
          <a:p>
            <a:pPr defTabSz="1048619">
              <a:spcBef>
                <a:spcPct val="0"/>
              </a:spcBef>
            </a:pPr>
            <a:r>
              <a:rPr lang="ru-RU" dirty="0"/>
              <a:t>ёё</a:t>
            </a:r>
          </a:p>
        </p:txBody>
      </p:sp>
    </p:spTree>
    <p:extLst>
      <p:ext uri="{BB962C8B-B14F-4D97-AF65-F5344CB8AC3E}">
        <p14:creationId xmlns:p14="http://schemas.microsoft.com/office/powerpoint/2010/main" val="27421918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332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852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852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852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852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4810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8866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9231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515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4700" y="2549525"/>
            <a:ext cx="8783638" cy="176053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9400" y="4651375"/>
            <a:ext cx="7234238" cy="20986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A88520-1B71-49D6-93DD-82243F06C7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E362D-D8BD-4182-92E8-0F05E65EEC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93000" y="328613"/>
            <a:ext cx="2324100" cy="70040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15938" y="328613"/>
            <a:ext cx="6824662" cy="70040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4BBE5-0D60-409D-8DF6-8261005CCB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15938" y="328613"/>
            <a:ext cx="9301162" cy="70040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CB35D-05B9-4330-A278-8470F4AC0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32431-7F16-4D5A-BBA1-FE373A9DD0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75" y="5275263"/>
            <a:ext cx="8783638" cy="16303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75" y="3479800"/>
            <a:ext cx="8783638" cy="179546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D3EC1-E9ED-4D93-85FE-641D511B1D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5938" y="1916113"/>
            <a:ext cx="4573587" cy="5416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41925" y="1916113"/>
            <a:ext cx="4575175" cy="5416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F52E5-4E02-4FB9-9018-390BE44D7E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5938" y="1836738"/>
            <a:ext cx="4565650" cy="766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938" y="2603500"/>
            <a:ext cx="4565650" cy="4729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48275" y="1836738"/>
            <a:ext cx="4568825" cy="766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248275" y="2603500"/>
            <a:ext cx="4568825" cy="4729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154CF-32F6-437F-BF04-77A503C020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12A8A-1FCF-48F1-870C-3418CC3C46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D4238-8C84-44C4-8CD8-96C36CE76D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938" y="327025"/>
            <a:ext cx="3400425" cy="1390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40188" y="327025"/>
            <a:ext cx="5776912" cy="70056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5938" y="1717675"/>
            <a:ext cx="3400425" cy="56149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93EAED-CF42-4EBE-938D-850D5F0B76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5650" y="5746750"/>
            <a:ext cx="6199188" cy="67786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25650" y="733425"/>
            <a:ext cx="6199188" cy="4926013"/>
          </a:xfrm>
        </p:spPr>
        <p:txBody>
          <a:bodyPr lIns="105952" tIns="52976" rIns="105952" bIns="52976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25650" y="6424613"/>
            <a:ext cx="6199188" cy="9636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2656E-945D-408A-93E7-14112C65A5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CCFF"/>
            </a:gs>
            <a:gs pos="100000">
              <a:srgbClr val="FFFF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5938" y="328613"/>
            <a:ext cx="9301162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5488" tIns="52737" rIns="105488" bIns="527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5938" y="1916113"/>
            <a:ext cx="9301162" cy="541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5488" tIns="52737" rIns="105488" bIns="527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5938" y="7473950"/>
            <a:ext cx="241141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5488" tIns="52737" rIns="105488" bIns="52737" numCol="1" anchor="t" anchorCtr="0" compatLnSpc="1">
            <a:prstTxWarp prst="textNoShape">
              <a:avLst/>
            </a:prstTxWarp>
          </a:bodyPr>
          <a:lstStyle>
            <a:lvl1pPr algn="l">
              <a:defRPr sz="15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30600" y="7473950"/>
            <a:ext cx="32718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5488" tIns="52737" rIns="105488" bIns="52737" numCol="1" anchor="t" anchorCtr="0" compatLnSpc="1">
            <a:prstTxWarp prst="textNoShape">
              <a:avLst/>
            </a:prstTxWarp>
          </a:bodyPr>
          <a:lstStyle>
            <a:lvl1pPr algn="ctr">
              <a:defRPr sz="15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05688" y="7473950"/>
            <a:ext cx="241141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5488" tIns="52737" rIns="105488" bIns="52737" numCol="1" anchor="t" anchorCtr="0" compatLnSpc="1">
            <a:prstTxWarp prst="textNoShape">
              <a:avLst/>
            </a:prstTxWarp>
          </a:bodyPr>
          <a:lstStyle>
            <a:lvl1pPr algn="r">
              <a:defRPr sz="15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A5C0CED-5A45-4CD7-BA64-BA50877922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ransition/>
  <p:txStyles>
    <p:titleStyle>
      <a:lvl1pPr algn="ctr" defTabSz="1058863" rtl="0" eaLnBrk="0" fontAlgn="base" hangingPunct="0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58863" rtl="0" eaLnBrk="0" fontAlgn="base" hangingPunct="0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charset="0"/>
        </a:defRPr>
      </a:lvl2pPr>
      <a:lvl3pPr algn="ctr" defTabSz="1058863" rtl="0" eaLnBrk="0" fontAlgn="base" hangingPunct="0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charset="0"/>
        </a:defRPr>
      </a:lvl3pPr>
      <a:lvl4pPr algn="ctr" defTabSz="1058863" rtl="0" eaLnBrk="0" fontAlgn="base" hangingPunct="0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charset="0"/>
        </a:defRPr>
      </a:lvl4pPr>
      <a:lvl5pPr algn="ctr" defTabSz="1058863" rtl="0" eaLnBrk="0" fontAlgn="base" hangingPunct="0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charset="0"/>
        </a:defRPr>
      </a:lvl5pPr>
      <a:lvl6pPr marL="457200" algn="ctr" defTabSz="1058863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charset="0"/>
        </a:defRPr>
      </a:lvl6pPr>
      <a:lvl7pPr marL="914400" algn="ctr" defTabSz="1058863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charset="0"/>
        </a:defRPr>
      </a:lvl7pPr>
      <a:lvl8pPr marL="1371600" algn="ctr" defTabSz="1058863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charset="0"/>
        </a:defRPr>
      </a:lvl8pPr>
      <a:lvl9pPr marL="1828800" algn="ctr" defTabSz="1058863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charset="0"/>
        </a:defRPr>
      </a:lvl9pPr>
    </p:titleStyle>
    <p:bodyStyle>
      <a:lvl1pPr marL="396875" indent="-396875" algn="l" defTabSz="1058863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860425" indent="-330200" algn="l" defTabSz="1058863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323975" indent="-265113" algn="l" defTabSz="1058863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852613" indent="-263525" algn="l" defTabSz="1058863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</a:defRPr>
      </a:lvl4pPr>
      <a:lvl5pPr marL="2384425" indent="-265113" algn="l" defTabSz="1058863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5pPr>
      <a:lvl6pPr marL="2841625" indent="-265113" algn="l" defTabSz="1058863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6pPr>
      <a:lvl7pPr marL="3298825" indent="-265113" algn="l" defTabSz="1058863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7pPr>
      <a:lvl8pPr marL="3756025" indent="-265113" algn="l" defTabSz="1058863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8pPr>
      <a:lvl9pPr marL="4213225" indent="-265113" algn="l" defTabSz="1058863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8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2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2"/>
          <p:cNvSpPr>
            <a:spLocks noChangeArrowheads="1"/>
          </p:cNvSpPr>
          <p:nvPr/>
        </p:nvSpPr>
        <p:spPr bwMode="auto">
          <a:xfrm>
            <a:off x="-843317" y="5"/>
            <a:ext cx="11625263" cy="8240713"/>
          </a:xfrm>
          <a:prstGeom prst="rect">
            <a:avLst/>
          </a:prstGeom>
          <a:gradFill rotWithShape="1">
            <a:gsLst>
              <a:gs pos="0">
                <a:srgbClr val="9999FF"/>
              </a:gs>
              <a:gs pos="100000">
                <a:srgbClr val="0033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9901" tIns="44954" rIns="89901" bIns="44954" anchor="ctr"/>
          <a:lstStyle/>
          <a:p>
            <a:pPr defTabSz="887090"/>
            <a:endParaRPr lang="ru-RU">
              <a:solidFill>
                <a:srgbClr val="000000"/>
              </a:solidFill>
            </a:endParaRPr>
          </a:p>
        </p:txBody>
      </p:sp>
      <p:pic>
        <p:nvPicPr>
          <p:cNvPr id="13315" name="Picture 4" descr="флаг МЧС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7882" y="-204786"/>
            <a:ext cx="4252190" cy="360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AutoShape 6" descr="http://af.attachmail.ru/cgi-bin/readmsg/Uvarkin.jpg?rid=4207720400&amp;&amp;id=12893964550000000901;0;2&amp;mode=attachment&amp;channel="/>
          <p:cNvSpPr>
            <a:spLocks noChangeAspect="1" noChangeArrowheads="1"/>
          </p:cNvSpPr>
          <p:nvPr/>
        </p:nvSpPr>
        <p:spPr bwMode="auto">
          <a:xfrm>
            <a:off x="10407650" y="4230694"/>
            <a:ext cx="344488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614" tIns="49799" rIns="99614" bIns="49799"/>
          <a:lstStyle/>
          <a:p>
            <a:pPr defTabSz="1036259"/>
            <a:endParaRPr lang="ru-RU">
              <a:solidFill>
                <a:srgbClr val="000000"/>
              </a:solidFill>
            </a:endParaRPr>
          </a:p>
        </p:txBody>
      </p:sp>
      <p:sp>
        <p:nvSpPr>
          <p:cNvPr id="14689283" name="Rectangle 40"/>
          <p:cNvSpPr>
            <a:spLocks noChangeArrowheads="1"/>
          </p:cNvSpPr>
          <p:nvPr/>
        </p:nvSpPr>
        <p:spPr bwMode="auto">
          <a:xfrm>
            <a:off x="-457200" y="2620921"/>
            <a:ext cx="10864851" cy="2651691"/>
          </a:xfrm>
          <a:prstGeom prst="rect">
            <a:avLst/>
          </a:prstGeom>
          <a:noFill/>
          <a:ln>
            <a:noFill/>
          </a:ln>
        </p:spPr>
        <p:txBody>
          <a:bodyPr wrap="square" lIns="90107" tIns="45055" rIns="90107" bIns="45055">
            <a:spAutoFit/>
          </a:bodyPr>
          <a:lstStyle/>
          <a:p>
            <a:pPr marL="390306" indent="-390306" algn="ctr" defTabSz="1050776">
              <a:spcBef>
                <a:spcPct val="20000"/>
              </a:spcBef>
              <a:defRPr/>
            </a:pPr>
            <a:r>
              <a:rPr lang="ru-RU" sz="3200" b="1" dirty="0">
                <a:solidFill>
                  <a:srgbClr val="FFFFFF"/>
                </a:solidFill>
                <a:cs typeface="Times New Roman" pitchFamily="18" charset="0"/>
              </a:rPr>
              <a:t>ОТЧЕТ о результатах работы</a:t>
            </a:r>
          </a:p>
          <a:p>
            <a:pPr marL="390306" indent="-390306" algn="ctr" defTabSz="1050776">
              <a:spcBef>
                <a:spcPct val="20000"/>
              </a:spcBef>
              <a:defRPr/>
            </a:pPr>
            <a:r>
              <a:rPr lang="ru-RU" sz="3200" b="1" dirty="0">
                <a:solidFill>
                  <a:srgbClr val="FFFFFF"/>
                </a:solidFill>
                <a:cs typeface="Times New Roman" pitchFamily="18" charset="0"/>
              </a:rPr>
              <a:t> с обращениями граждан в Главном управлении МЧС России по Липецкой области</a:t>
            </a:r>
            <a:r>
              <a:rPr lang="ru-RU" sz="3200" b="1" dirty="0">
                <a:solidFill>
                  <a:schemeClr val="bg1"/>
                </a:solidFill>
                <a:ea typeface="Times New Roman"/>
                <a:cs typeface="Times New Roman" pitchFamily="18" charset="0"/>
              </a:rPr>
              <a:t> за </a:t>
            </a:r>
            <a:r>
              <a:rPr lang="en-US" sz="3200" b="1" dirty="0" smtClean="0">
                <a:solidFill>
                  <a:schemeClr val="bg1"/>
                </a:solidFill>
                <a:ea typeface="Times New Roman"/>
                <a:cs typeface="Times New Roman" pitchFamily="18" charset="0"/>
              </a:rPr>
              <a:t>I</a:t>
            </a:r>
            <a:r>
              <a:rPr lang="ru-RU" sz="3200" b="1" dirty="0" smtClean="0">
                <a:solidFill>
                  <a:schemeClr val="bg1"/>
                </a:solidFill>
                <a:ea typeface="Times New Roman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chemeClr val="bg1"/>
                </a:solidFill>
                <a:ea typeface="Times New Roman"/>
                <a:cs typeface="Times New Roman" pitchFamily="18" charset="0"/>
              </a:rPr>
              <a:t>квартал </a:t>
            </a:r>
            <a:r>
              <a:rPr lang="ru-RU" sz="3200" b="1" dirty="0" smtClean="0">
                <a:solidFill>
                  <a:schemeClr val="bg1"/>
                </a:solidFill>
                <a:ea typeface="Times New Roman"/>
                <a:cs typeface="Times New Roman" pitchFamily="18" charset="0"/>
              </a:rPr>
              <a:t>2024 </a:t>
            </a:r>
            <a:r>
              <a:rPr lang="ru-RU" sz="3200" b="1" dirty="0">
                <a:solidFill>
                  <a:schemeClr val="bg1"/>
                </a:solidFill>
                <a:ea typeface="Times New Roman"/>
                <a:cs typeface="Times New Roman" pitchFamily="18" charset="0"/>
              </a:rPr>
              <a:t>года</a:t>
            </a:r>
            <a:endParaRPr lang="ru-RU" sz="3000" b="1" dirty="0">
              <a:solidFill>
                <a:srgbClr val="FFFFFF"/>
              </a:solidFill>
              <a:cs typeface="Times New Roman" pitchFamily="18" charset="0"/>
            </a:endParaRPr>
          </a:p>
          <a:p>
            <a:pPr marL="390306" indent="-390306" algn="ctr" defTabSz="1050776">
              <a:defRPr/>
            </a:pPr>
            <a:endParaRPr lang="ru-RU" sz="3200" dirty="0">
              <a:solidFill>
                <a:srgbClr val="FFFFFF"/>
              </a:solidFill>
              <a:cs typeface="Times New Roman" pitchFamily="18" charset="0"/>
            </a:endParaRPr>
          </a:p>
          <a:p>
            <a:pPr marL="390306" indent="-390306" algn="ctr" defTabSz="1050776">
              <a:defRPr/>
            </a:pPr>
            <a:endParaRPr lang="ru-RU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-877883" y="5"/>
            <a:ext cx="11625263" cy="8240713"/>
          </a:xfrm>
          <a:prstGeom prst="rect">
            <a:avLst/>
          </a:prstGeom>
          <a:noFill/>
          <a:ln w="60325" cmpd="thickThin" algn="ctr">
            <a:solidFill>
              <a:srgbClr val="000000"/>
            </a:solidFill>
            <a:round/>
            <a:headEnd/>
            <a:tailEnd/>
          </a:ln>
        </p:spPr>
        <p:txBody>
          <a:bodyPr lIns="75161" tIns="37584" rIns="75161" bIns="37584"/>
          <a:lstStyle/>
          <a:p>
            <a:pPr defTabSz="750660">
              <a:defRPr/>
            </a:pPr>
            <a:endParaRPr lang="ru-RU" sz="10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pic>
        <p:nvPicPr>
          <p:cNvPr id="13319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511" y="293516"/>
            <a:ext cx="2475430" cy="2293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173695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"/>
          <p:cNvGrpSpPr/>
          <p:nvPr/>
        </p:nvGrpSpPr>
        <p:grpSpPr>
          <a:xfrm>
            <a:off x="-9832" y="0"/>
            <a:ext cx="10342870" cy="8208964"/>
            <a:chOff x="0" y="0"/>
            <a:chExt cx="10342870" cy="8208964"/>
          </a:xfrm>
        </p:grpSpPr>
        <p:sp>
          <p:nvSpPr>
            <p:cNvPr id="11" name="Rectangle 42"/>
            <p:cNvSpPr>
              <a:spLocks noChangeArrowheads="1"/>
            </p:cNvSpPr>
            <p:nvPr/>
          </p:nvSpPr>
          <p:spPr bwMode="auto">
            <a:xfrm>
              <a:off x="0" y="6"/>
              <a:ext cx="10333038" cy="8208958"/>
            </a:xfrm>
            <a:prstGeom prst="rect">
              <a:avLst/>
            </a:prstGeom>
            <a:gradFill rotWithShape="1">
              <a:gsLst>
                <a:gs pos="0">
                  <a:srgbClr val="9999FF"/>
                </a:gs>
                <a:gs pos="100000">
                  <a:srgbClr val="003399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9901" tIns="44954" rIns="89901" bIns="44954" anchor="ctr"/>
            <a:lstStyle/>
            <a:p>
              <a:pPr defTabSz="887090"/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451" name="Rectangle 3"/>
            <p:cNvSpPr>
              <a:spLocks noChangeArrowheads="1"/>
            </p:cNvSpPr>
            <p:nvPr/>
          </p:nvSpPr>
          <p:spPr bwMode="auto">
            <a:xfrm>
              <a:off x="5075238" y="2511425"/>
              <a:ext cx="182562" cy="41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193" tIns="45599" rIns="91193" bIns="45599" anchor="ctr">
              <a:spAutoFit/>
            </a:bodyPr>
            <a:lstStyle/>
            <a:p>
              <a:pPr algn="ctr" defTabSz="912813"/>
              <a:endParaRPr lang="ru-RU"/>
            </a:p>
          </p:txBody>
        </p:sp>
        <p:sp>
          <p:nvSpPr>
            <p:cNvPr id="11266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10333038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ru-RU"/>
            </a:p>
          </p:txBody>
        </p:sp>
        <p:sp>
          <p:nvSpPr>
            <p:cNvPr id="104450" name="Rectangle 2"/>
            <p:cNvSpPr>
              <a:spLocks noChangeArrowheads="1"/>
            </p:cNvSpPr>
            <p:nvPr/>
          </p:nvSpPr>
          <p:spPr bwMode="auto">
            <a:xfrm>
              <a:off x="9832" y="16744"/>
              <a:ext cx="10333038" cy="787400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lIns="105476" tIns="17974" rIns="105476" bIns="17974" anchor="ctr"/>
            <a:lstStyle/>
            <a:p>
              <a:pPr lvl="0" algn="ctr"/>
              <a:r>
                <a:rPr lang="ru-RU" sz="2000" dirty="0">
                  <a:solidFill>
                    <a:schemeClr val="tx1"/>
                  </a:solidFill>
                  <a:cs typeface="Times New Roman" pitchFamily="18" charset="0"/>
                </a:rPr>
                <a:t>ТЕМАТИКА ОБРАЩЕНИЙ ГРАЖДАН, ПОСТУПИВШИХ В </a:t>
              </a:r>
              <a:r>
                <a:rPr lang="en-US" sz="2000" dirty="0" smtClean="0">
                  <a:solidFill>
                    <a:schemeClr val="tx1"/>
                  </a:solidFill>
                  <a:cs typeface="Times New Roman" pitchFamily="18" charset="0"/>
                </a:rPr>
                <a:t>I </a:t>
              </a:r>
              <a:r>
                <a:rPr lang="ru-RU" sz="2000" dirty="0" smtClean="0">
                  <a:solidFill>
                    <a:schemeClr val="tx1"/>
                  </a:solidFill>
                  <a:cs typeface="Times New Roman" pitchFamily="18" charset="0"/>
                </a:rPr>
                <a:t>КВАРТАЛЕ 202</a:t>
              </a:r>
              <a:r>
                <a:rPr lang="en-US" sz="2000" dirty="0" smtClean="0">
                  <a:solidFill>
                    <a:schemeClr val="tx1"/>
                  </a:solidFill>
                  <a:cs typeface="Times New Roman" pitchFamily="18" charset="0"/>
                </a:rPr>
                <a:t>4</a:t>
              </a:r>
              <a:r>
                <a:rPr lang="ru-RU" sz="2000" dirty="0" smtClean="0">
                  <a:solidFill>
                    <a:schemeClr val="tx1"/>
                  </a:solidFill>
                  <a:cs typeface="Times New Roman" pitchFamily="18" charset="0"/>
                </a:rPr>
                <a:t> </a:t>
              </a:r>
              <a:r>
                <a:rPr lang="ru-RU" sz="2000" dirty="0">
                  <a:solidFill>
                    <a:schemeClr val="tx1"/>
                  </a:solidFill>
                  <a:cs typeface="Times New Roman" pitchFamily="18" charset="0"/>
                </a:rPr>
                <a:t>ГОДА</a:t>
              </a:r>
            </a:p>
          </p:txBody>
        </p:sp>
      </p:grp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03330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03330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9161792"/>
              </p:ext>
            </p:extLst>
          </p:nvPr>
        </p:nvGraphicFramePr>
        <p:xfrm>
          <a:off x="0" y="1326192"/>
          <a:ext cx="53340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9120712"/>
              </p:ext>
            </p:extLst>
          </p:nvPr>
        </p:nvGraphicFramePr>
        <p:xfrm>
          <a:off x="4999038" y="1345024"/>
          <a:ext cx="53340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 Box 26"/>
          <p:cNvSpPr txBox="1">
            <a:spLocks noChangeArrowheads="1"/>
          </p:cNvSpPr>
          <p:nvPr/>
        </p:nvSpPr>
        <p:spPr bwMode="auto">
          <a:xfrm>
            <a:off x="1612531" y="1005043"/>
            <a:ext cx="2573581" cy="7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452" tIns="52720" rIns="105452" bIns="52720">
            <a:spAutoFit/>
          </a:bodyPr>
          <a:lstStyle>
            <a:lvl1pPr defTabSz="1046163">
              <a:defRPr sz="1000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defTabSz="1046163">
              <a:defRPr sz="1000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defTabSz="1046163">
              <a:defRPr sz="1000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defTabSz="1046163">
              <a:defRPr sz="1000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defTabSz="1046163">
              <a:defRPr sz="1000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defTabSz="10461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defTabSz="10461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defTabSz="10461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defTabSz="10461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400" b="1" dirty="0">
                <a:solidFill>
                  <a:srgbClr val="0000FF"/>
                </a:solidFill>
                <a:cs typeface="Times New Roman" pitchFamily="18" charset="0"/>
              </a:rPr>
              <a:t>Информация и информатизация (архивные данные)</a:t>
            </a:r>
          </a:p>
        </p:txBody>
      </p:sp>
      <p:sp>
        <p:nvSpPr>
          <p:cNvPr id="17" name="Text Box 26"/>
          <p:cNvSpPr txBox="1">
            <a:spLocks noChangeArrowheads="1"/>
          </p:cNvSpPr>
          <p:nvPr/>
        </p:nvSpPr>
        <p:spPr bwMode="auto">
          <a:xfrm>
            <a:off x="5247968" y="1035517"/>
            <a:ext cx="4980051" cy="27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452" tIns="52720" rIns="105452" bIns="52720">
            <a:spAutoFit/>
          </a:bodyPr>
          <a:lstStyle>
            <a:lvl1pPr defTabSz="1046163">
              <a:defRPr sz="1000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defTabSz="1046163">
              <a:defRPr sz="1000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defTabSz="1046163">
              <a:defRPr sz="1000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defTabSz="1046163">
              <a:defRPr sz="1000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defTabSz="1046163">
              <a:defRPr sz="1000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defTabSz="10461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defTabSz="10461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defTabSz="10461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defTabSz="10461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ru-RU" sz="1400" b="1" dirty="0">
                <a:solidFill>
                  <a:srgbClr val="0000FF"/>
                </a:solidFill>
                <a:cs typeface="Times New Roman" pitchFamily="18" charset="0"/>
              </a:rPr>
              <a:t>Гражданская оборона</a:t>
            </a:r>
          </a:p>
        </p:txBody>
      </p:sp>
    </p:spTree>
    <p:extLst>
      <p:ext uri="{BB962C8B-B14F-4D97-AF65-F5344CB8AC3E}">
        <p14:creationId xmlns:p14="http://schemas.microsoft.com/office/powerpoint/2010/main" val="4048297423"/>
      </p:ext>
    </p:extLst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-172720" y="-145473"/>
            <a:ext cx="10505758" cy="8208964"/>
            <a:chOff x="0" y="0"/>
            <a:chExt cx="10333038" cy="8208964"/>
          </a:xfrm>
        </p:grpSpPr>
        <p:sp>
          <p:nvSpPr>
            <p:cNvPr id="11" name="Rectangle 42"/>
            <p:cNvSpPr>
              <a:spLocks noChangeArrowheads="1"/>
            </p:cNvSpPr>
            <p:nvPr/>
          </p:nvSpPr>
          <p:spPr bwMode="auto">
            <a:xfrm>
              <a:off x="0" y="6"/>
              <a:ext cx="10333038" cy="8208958"/>
            </a:xfrm>
            <a:prstGeom prst="rect">
              <a:avLst/>
            </a:prstGeom>
            <a:gradFill rotWithShape="1">
              <a:gsLst>
                <a:gs pos="0">
                  <a:srgbClr val="9999FF"/>
                </a:gs>
                <a:gs pos="100000">
                  <a:srgbClr val="003399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9901" tIns="44954" rIns="89901" bIns="44954" anchor="ctr"/>
            <a:lstStyle/>
            <a:p>
              <a:pPr defTabSz="887090"/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104451" name="Rectangle 3"/>
            <p:cNvSpPr>
              <a:spLocks noChangeArrowheads="1"/>
            </p:cNvSpPr>
            <p:nvPr/>
          </p:nvSpPr>
          <p:spPr bwMode="auto">
            <a:xfrm>
              <a:off x="5075238" y="2511425"/>
              <a:ext cx="182562" cy="41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193" tIns="45599" rIns="91193" bIns="45599" anchor="ctr">
              <a:spAutoFit/>
            </a:bodyPr>
            <a:lstStyle/>
            <a:p>
              <a:pPr algn="ctr" defTabSz="912813"/>
              <a:endParaRPr lang="ru-RU"/>
            </a:p>
          </p:txBody>
        </p:sp>
        <p:sp>
          <p:nvSpPr>
            <p:cNvPr id="11266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10333038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ru-RU"/>
            </a:p>
          </p:txBody>
        </p:sp>
        <p:sp>
          <p:nvSpPr>
            <p:cNvPr id="104450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10333038" cy="685800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lIns="105476" tIns="17974" rIns="105476" bIns="17974" anchor="ctr"/>
            <a:lstStyle/>
            <a:p>
              <a:pPr lvl="0" algn="ctr"/>
              <a:r>
                <a:rPr lang="ru-RU" sz="2000" b="1" dirty="0">
                  <a:solidFill>
                    <a:schemeClr val="tx1"/>
                  </a:solidFill>
                  <a:cs typeface="Times New Roman" pitchFamily="18" charset="0"/>
                </a:rPr>
                <a:t>КОЛИЧЕСТВО ОБРАЩЕНИЙ ГРАЖДАН, ПОСТУПИВШИХ НА РАССМОТРЕНИЕ </a:t>
              </a:r>
              <a:r>
                <a:rPr lang="ru-RU" sz="2000" b="1" dirty="0" smtClean="0">
                  <a:solidFill>
                    <a:schemeClr val="tx1"/>
                  </a:solidFill>
                  <a:cs typeface="Times New Roman" pitchFamily="18" charset="0"/>
                </a:rPr>
                <a:t>В </a:t>
              </a:r>
              <a:r>
                <a:rPr lang="en-US" sz="2000" b="1" dirty="0" smtClean="0">
                  <a:solidFill>
                    <a:schemeClr val="tx1"/>
                  </a:solidFill>
                  <a:cs typeface="Times New Roman" pitchFamily="18" charset="0"/>
                </a:rPr>
                <a:t> I</a:t>
              </a:r>
              <a:r>
                <a:rPr lang="ru-RU" sz="2000" b="1" dirty="0" smtClean="0">
                  <a:solidFill>
                    <a:schemeClr val="tx1"/>
                  </a:solidFill>
                  <a:cs typeface="Times New Roman" pitchFamily="18" charset="0"/>
                </a:rPr>
                <a:t> </a:t>
              </a:r>
              <a:r>
                <a:rPr lang="ru-RU" sz="2000" b="1" dirty="0">
                  <a:solidFill>
                    <a:schemeClr val="tx1"/>
                  </a:solidFill>
                  <a:cs typeface="Times New Roman" pitchFamily="18" charset="0"/>
                </a:rPr>
                <a:t>КВАРТАЛЕ </a:t>
              </a:r>
              <a:r>
                <a:rPr lang="ru-RU" sz="2000" b="1" dirty="0" smtClean="0">
                  <a:solidFill>
                    <a:schemeClr val="tx1"/>
                  </a:solidFill>
                  <a:cs typeface="Times New Roman" pitchFamily="18" charset="0"/>
                </a:rPr>
                <a:t>2024 </a:t>
              </a:r>
              <a:r>
                <a:rPr lang="ru-RU" sz="2000" b="1" dirty="0">
                  <a:solidFill>
                    <a:schemeClr val="tx1"/>
                  </a:solidFill>
                  <a:cs typeface="Times New Roman" pitchFamily="18" charset="0"/>
                </a:rPr>
                <a:t>ГОДА</a:t>
              </a:r>
              <a:endParaRPr lang="ru-RU" sz="2000" dirty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</p:grp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03330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03330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0104076"/>
              </p:ext>
            </p:extLst>
          </p:nvPr>
        </p:nvGraphicFramePr>
        <p:xfrm>
          <a:off x="1152939" y="1630017"/>
          <a:ext cx="7568816" cy="5406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04482152"/>
      </p:ext>
    </p:extLst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9236"/>
            <a:ext cx="10498488" cy="8208963"/>
            <a:chOff x="-140640" y="0"/>
            <a:chExt cx="10473678" cy="9985982"/>
          </a:xfrm>
        </p:grpSpPr>
        <p:sp>
          <p:nvSpPr>
            <p:cNvPr id="11" name="Rectangle 42"/>
            <p:cNvSpPr>
              <a:spLocks noChangeArrowheads="1"/>
            </p:cNvSpPr>
            <p:nvPr/>
          </p:nvSpPr>
          <p:spPr bwMode="auto">
            <a:xfrm>
              <a:off x="-140640" y="1083740"/>
              <a:ext cx="10308618" cy="8902242"/>
            </a:xfrm>
            <a:prstGeom prst="rect">
              <a:avLst/>
            </a:prstGeom>
            <a:gradFill rotWithShape="1">
              <a:gsLst>
                <a:gs pos="0">
                  <a:srgbClr val="9999FF"/>
                </a:gs>
                <a:gs pos="100000">
                  <a:srgbClr val="003399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9901" tIns="44954" rIns="89901" bIns="44954" anchor="ctr"/>
            <a:lstStyle/>
            <a:p>
              <a:pPr defTabSz="887090"/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104451" name="Rectangle 3"/>
            <p:cNvSpPr>
              <a:spLocks noChangeArrowheads="1"/>
            </p:cNvSpPr>
            <p:nvPr/>
          </p:nvSpPr>
          <p:spPr bwMode="auto">
            <a:xfrm>
              <a:off x="5075238" y="2511425"/>
              <a:ext cx="182562" cy="41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193" tIns="45599" rIns="91193" bIns="45599" anchor="ctr">
              <a:spAutoFit/>
            </a:bodyPr>
            <a:lstStyle/>
            <a:p>
              <a:pPr algn="ctr" defTabSz="912813"/>
              <a:endParaRPr lang="ru-RU"/>
            </a:p>
          </p:txBody>
        </p:sp>
        <p:sp>
          <p:nvSpPr>
            <p:cNvPr id="11266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10333038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ru-RU"/>
            </a:p>
          </p:txBody>
        </p:sp>
        <p:sp>
          <p:nvSpPr>
            <p:cNvPr id="104450" name="Rectangle 2"/>
            <p:cNvSpPr>
              <a:spLocks noChangeArrowheads="1"/>
            </p:cNvSpPr>
            <p:nvPr/>
          </p:nvSpPr>
          <p:spPr bwMode="auto">
            <a:xfrm>
              <a:off x="-140639" y="0"/>
              <a:ext cx="10308618" cy="10795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lIns="105476" tIns="17974" rIns="105476" bIns="17974" anchor="ctr"/>
            <a:lstStyle/>
            <a:p>
              <a:pPr lvl="0" algn="ctr"/>
              <a:r>
                <a:rPr lang="ru-RU" sz="2000" b="1" dirty="0">
                  <a:solidFill>
                    <a:srgbClr val="000000"/>
                  </a:solidFill>
                  <a:cs typeface="Times New Roman" pitchFamily="18" charset="0"/>
                </a:rPr>
                <a:t>ОРГАНИЗАЦИИ РАБОТЫ С ОБРАЩЕНИЯМИ ГРАЖДАН </a:t>
              </a:r>
            </a:p>
            <a:p>
              <a:pPr lvl="0" algn="ctr"/>
              <a:r>
                <a:rPr lang="ru-RU" sz="2000" b="1" dirty="0">
                  <a:solidFill>
                    <a:srgbClr val="000000"/>
                  </a:solidFill>
                  <a:cs typeface="Times New Roman" pitchFamily="18" charset="0"/>
                </a:rPr>
                <a:t>В ГЛАВНОМ УПРАВЛЕНИИ </a:t>
              </a:r>
              <a:endParaRPr lang="ru-RU" sz="2000" dirty="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</p:grp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03330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03330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4846559" y="43934"/>
            <a:ext cx="6399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0" y="2358732"/>
            <a:ext cx="1033303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000" b="1" dirty="0">
                <a:solidFill>
                  <a:schemeClr val="tx1"/>
                </a:solidFill>
              </a:rPr>
              <a:t>     Работа с обращениями граждан ведется в соответствии с Федеральным законом от 02.05.2006 № 59–ФЗ «О порядке рассмотрения обращений граждан Российской Федерации», приказом МЧС России от 29.12.2021 № 933 «Об организации работы по рассмотрению обращений граждан в системе Министерства Российской Федерации по делам гражданской обороны, чрезвычайным ситуациям и ликвидации последствий стихийных бедствий». Документы регистрируются в срок, исполнение документов не превышает 30 дней с момента поступления обращений. Обращений граждан с нарушением срока ответов за III квартал 2023 года. За III квартал 2023 года поступило </a:t>
            </a:r>
            <a:r>
              <a:rPr lang="ru-RU" sz="2000" b="1" dirty="0" smtClean="0">
                <a:solidFill>
                  <a:schemeClr val="tx1"/>
                </a:solidFill>
              </a:rPr>
              <a:t>158 </a:t>
            </a:r>
            <a:r>
              <a:rPr lang="ru-RU" sz="2000" b="1" dirty="0">
                <a:solidFill>
                  <a:schemeClr val="tx1"/>
                </a:solidFill>
              </a:rPr>
              <a:t>обращений (</a:t>
            </a:r>
            <a:r>
              <a:rPr lang="ru-RU" sz="2000" b="1" dirty="0"/>
              <a:t>АППГ </a:t>
            </a:r>
            <a:r>
              <a:rPr lang="ru-RU" sz="2000" b="1" dirty="0" smtClean="0"/>
              <a:t>113</a:t>
            </a:r>
            <a:r>
              <a:rPr lang="ru-RU" sz="2000" b="1" dirty="0" smtClean="0">
                <a:solidFill>
                  <a:schemeClr val="tx1"/>
                </a:solidFill>
              </a:rPr>
              <a:t>)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492814"/>
      </p:ext>
    </p:extLst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-9832" y="0"/>
            <a:ext cx="10333038" cy="8208964"/>
            <a:chOff x="0" y="0"/>
            <a:chExt cx="10333038" cy="8208964"/>
          </a:xfrm>
        </p:grpSpPr>
        <p:sp>
          <p:nvSpPr>
            <p:cNvPr id="11" name="Rectangle 42"/>
            <p:cNvSpPr>
              <a:spLocks noChangeArrowheads="1"/>
            </p:cNvSpPr>
            <p:nvPr/>
          </p:nvSpPr>
          <p:spPr bwMode="auto">
            <a:xfrm>
              <a:off x="0" y="6"/>
              <a:ext cx="10333038" cy="8208958"/>
            </a:xfrm>
            <a:prstGeom prst="rect">
              <a:avLst/>
            </a:prstGeom>
            <a:gradFill rotWithShape="1">
              <a:gsLst>
                <a:gs pos="0">
                  <a:srgbClr val="9999FF"/>
                </a:gs>
                <a:gs pos="100000">
                  <a:srgbClr val="003399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9901" tIns="44954" rIns="89901" bIns="44954" anchor="ctr"/>
            <a:lstStyle/>
            <a:p>
              <a:pPr defTabSz="887090"/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451" name="Rectangle 3"/>
            <p:cNvSpPr>
              <a:spLocks noChangeArrowheads="1"/>
            </p:cNvSpPr>
            <p:nvPr/>
          </p:nvSpPr>
          <p:spPr bwMode="auto">
            <a:xfrm>
              <a:off x="5075238" y="2511425"/>
              <a:ext cx="182562" cy="41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193" tIns="45599" rIns="91193" bIns="45599" anchor="ctr">
              <a:spAutoFit/>
            </a:bodyPr>
            <a:lstStyle/>
            <a:p>
              <a:pPr algn="ctr" defTabSz="912813"/>
              <a:endParaRPr lang="ru-RU"/>
            </a:p>
          </p:txBody>
        </p:sp>
        <p:sp>
          <p:nvSpPr>
            <p:cNvPr id="11266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10333038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ru-RU"/>
            </a:p>
          </p:txBody>
        </p:sp>
        <p:sp>
          <p:nvSpPr>
            <p:cNvPr id="104450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10333038" cy="1079500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lIns="105476" tIns="17974" rIns="105476" bIns="17974" anchor="ctr"/>
            <a:lstStyle/>
            <a:p>
              <a:pPr lvl="0" algn="ctr"/>
              <a:r>
                <a:rPr lang="ru-RU" sz="2000" b="1" dirty="0">
                  <a:solidFill>
                    <a:srgbClr val="000000"/>
                  </a:solidFill>
                  <a:cs typeface="Times New Roman" pitchFamily="18" charset="0"/>
                </a:rPr>
                <a:t>КОЛИЧЕСТВО ОБРАЩЕНИЙ </a:t>
              </a:r>
              <a:endParaRPr lang="ru-RU" sz="2000" dirty="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</p:grpSp>
      <p:graphicFrame>
        <p:nvGraphicFramePr>
          <p:cNvPr id="9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3253551"/>
              </p:ext>
            </p:extLst>
          </p:nvPr>
        </p:nvGraphicFramePr>
        <p:xfrm>
          <a:off x="142875" y="1554163"/>
          <a:ext cx="10098088" cy="6079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88520458"/>
      </p:ext>
    </p:extLst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"/>
          <p:cNvGrpSpPr/>
          <p:nvPr/>
        </p:nvGrpSpPr>
        <p:grpSpPr>
          <a:xfrm>
            <a:off x="-9832" y="0"/>
            <a:ext cx="10342870" cy="8208964"/>
            <a:chOff x="0" y="0"/>
            <a:chExt cx="10342870" cy="8208964"/>
          </a:xfrm>
        </p:grpSpPr>
        <p:sp>
          <p:nvSpPr>
            <p:cNvPr id="11" name="Rectangle 42"/>
            <p:cNvSpPr>
              <a:spLocks noChangeArrowheads="1"/>
            </p:cNvSpPr>
            <p:nvPr/>
          </p:nvSpPr>
          <p:spPr bwMode="auto">
            <a:xfrm>
              <a:off x="0" y="6"/>
              <a:ext cx="10333038" cy="8208958"/>
            </a:xfrm>
            <a:prstGeom prst="rect">
              <a:avLst/>
            </a:prstGeom>
            <a:gradFill rotWithShape="1">
              <a:gsLst>
                <a:gs pos="0">
                  <a:srgbClr val="9999FF"/>
                </a:gs>
                <a:gs pos="100000">
                  <a:srgbClr val="003399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9901" tIns="44954" rIns="89901" bIns="44954" anchor="ctr"/>
            <a:lstStyle/>
            <a:p>
              <a:pPr defTabSz="887090"/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451" name="Rectangle 3"/>
            <p:cNvSpPr>
              <a:spLocks noChangeArrowheads="1"/>
            </p:cNvSpPr>
            <p:nvPr/>
          </p:nvSpPr>
          <p:spPr bwMode="auto">
            <a:xfrm>
              <a:off x="5075238" y="2511425"/>
              <a:ext cx="182562" cy="41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193" tIns="45599" rIns="91193" bIns="45599" anchor="ctr">
              <a:spAutoFit/>
            </a:bodyPr>
            <a:lstStyle/>
            <a:p>
              <a:pPr algn="ctr" defTabSz="912813"/>
              <a:endParaRPr lang="ru-RU"/>
            </a:p>
          </p:txBody>
        </p:sp>
        <p:sp>
          <p:nvSpPr>
            <p:cNvPr id="11266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10333038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ru-RU"/>
            </a:p>
          </p:txBody>
        </p:sp>
        <p:sp>
          <p:nvSpPr>
            <p:cNvPr id="104450" name="Rectangle 2"/>
            <p:cNvSpPr>
              <a:spLocks noChangeArrowheads="1"/>
            </p:cNvSpPr>
            <p:nvPr/>
          </p:nvSpPr>
          <p:spPr bwMode="auto">
            <a:xfrm>
              <a:off x="9832" y="16744"/>
              <a:ext cx="10333038" cy="787400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lIns="105476" tIns="17974" rIns="105476" bIns="17974" anchor="ctr"/>
            <a:lstStyle/>
            <a:p>
              <a:pPr lvl="0" algn="ctr"/>
              <a:r>
                <a:rPr lang="ru-RU" sz="2000" dirty="0">
                  <a:solidFill>
                    <a:schemeClr val="tx1"/>
                  </a:solidFill>
                  <a:cs typeface="Times New Roman" pitchFamily="18" charset="0"/>
                </a:rPr>
                <a:t>ТЕМАТИКА ОБРАЩЕНИЙ ГРАЖДАН, ПОСТУПИВШИХ В </a:t>
              </a:r>
              <a:r>
                <a:rPr lang="en-US" sz="2000" dirty="0" smtClean="0">
                  <a:solidFill>
                    <a:schemeClr val="tx1"/>
                  </a:solidFill>
                  <a:cs typeface="Times New Roman" pitchFamily="18" charset="0"/>
                </a:rPr>
                <a:t>I</a:t>
              </a:r>
              <a:r>
                <a:rPr lang="ru-RU" sz="2000" dirty="0" smtClean="0">
                  <a:solidFill>
                    <a:schemeClr val="tx1"/>
                  </a:solidFill>
                  <a:cs typeface="Times New Roman" pitchFamily="18" charset="0"/>
                </a:rPr>
                <a:t> </a:t>
              </a:r>
              <a:r>
                <a:rPr lang="ru-RU" sz="2000" dirty="0">
                  <a:solidFill>
                    <a:schemeClr val="tx1"/>
                  </a:solidFill>
                  <a:cs typeface="Times New Roman" pitchFamily="18" charset="0"/>
                </a:rPr>
                <a:t>КВАРТАЛЕ </a:t>
              </a:r>
              <a:r>
                <a:rPr lang="ru-RU" sz="2000" dirty="0" smtClean="0">
                  <a:solidFill>
                    <a:schemeClr val="tx1"/>
                  </a:solidFill>
                  <a:cs typeface="Times New Roman" pitchFamily="18" charset="0"/>
                </a:rPr>
                <a:t>202</a:t>
              </a:r>
              <a:r>
                <a:rPr lang="en-US" sz="2000" dirty="0" smtClean="0">
                  <a:solidFill>
                    <a:schemeClr val="tx1"/>
                  </a:solidFill>
                  <a:cs typeface="Times New Roman" pitchFamily="18" charset="0"/>
                </a:rPr>
                <a:t>4</a:t>
              </a:r>
              <a:r>
                <a:rPr lang="ru-RU" sz="2000" dirty="0" smtClean="0">
                  <a:solidFill>
                    <a:schemeClr val="tx1"/>
                  </a:solidFill>
                  <a:cs typeface="Times New Roman" pitchFamily="18" charset="0"/>
                </a:rPr>
                <a:t> </a:t>
              </a:r>
              <a:r>
                <a:rPr lang="ru-RU" sz="2000" dirty="0">
                  <a:solidFill>
                    <a:schemeClr val="tx1"/>
                  </a:solidFill>
                  <a:cs typeface="Times New Roman" pitchFamily="18" charset="0"/>
                </a:rPr>
                <a:t>ГОДА</a:t>
              </a:r>
            </a:p>
          </p:txBody>
        </p:sp>
      </p:grp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03330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03330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6272073"/>
              </p:ext>
            </p:extLst>
          </p:nvPr>
        </p:nvGraphicFramePr>
        <p:xfrm>
          <a:off x="0" y="1326192"/>
          <a:ext cx="53340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5146226"/>
              </p:ext>
            </p:extLst>
          </p:nvPr>
        </p:nvGraphicFramePr>
        <p:xfrm>
          <a:off x="4999038" y="1345024"/>
          <a:ext cx="53340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8333989"/>
              </p:ext>
            </p:extLst>
          </p:nvPr>
        </p:nvGraphicFramePr>
        <p:xfrm>
          <a:off x="-9832" y="4729820"/>
          <a:ext cx="53340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Text Box 26"/>
          <p:cNvSpPr txBox="1">
            <a:spLocks noChangeArrowheads="1"/>
          </p:cNvSpPr>
          <p:nvPr/>
        </p:nvSpPr>
        <p:spPr bwMode="auto">
          <a:xfrm>
            <a:off x="1612531" y="1005043"/>
            <a:ext cx="2573581" cy="7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452" tIns="52720" rIns="105452" bIns="52720">
            <a:spAutoFit/>
          </a:bodyPr>
          <a:lstStyle>
            <a:lvl1pPr defTabSz="1046163">
              <a:defRPr sz="1000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defTabSz="1046163">
              <a:defRPr sz="1000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defTabSz="1046163">
              <a:defRPr sz="1000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defTabSz="1046163">
              <a:defRPr sz="1000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defTabSz="1046163">
              <a:defRPr sz="1000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defTabSz="10461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defTabSz="10461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defTabSz="10461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defTabSz="10461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400" b="1" dirty="0">
                <a:solidFill>
                  <a:srgbClr val="0000FF"/>
                </a:solidFill>
                <a:cs typeface="Times New Roman" pitchFamily="18" charset="0"/>
              </a:rPr>
              <a:t>Количество обращений по вопросам борьбы с коррупцией</a:t>
            </a:r>
          </a:p>
        </p:txBody>
      </p:sp>
      <p:sp>
        <p:nvSpPr>
          <p:cNvPr id="17" name="Text Box 26"/>
          <p:cNvSpPr txBox="1">
            <a:spLocks noChangeArrowheads="1"/>
          </p:cNvSpPr>
          <p:nvPr/>
        </p:nvSpPr>
        <p:spPr bwMode="auto">
          <a:xfrm>
            <a:off x="5343155" y="993644"/>
            <a:ext cx="4980051" cy="795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452" tIns="52720" rIns="105452" bIns="52720">
            <a:spAutoFit/>
          </a:bodyPr>
          <a:lstStyle>
            <a:lvl1pPr defTabSz="1046163">
              <a:defRPr sz="1000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defTabSz="1046163">
              <a:defRPr sz="1000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defTabSz="1046163">
              <a:defRPr sz="1000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defTabSz="1046163">
              <a:defRPr sz="1000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defTabSz="1046163">
              <a:defRPr sz="1000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defTabSz="10461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defTabSz="10461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defTabSz="10461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defTabSz="10461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ru-RU" sz="1400" b="1" dirty="0">
                <a:solidFill>
                  <a:srgbClr val="0000FF"/>
                </a:solidFill>
                <a:cs typeface="Times New Roman" pitchFamily="18" charset="0"/>
              </a:rPr>
              <a:t>Количество обращений по фактам противоправного поведения военнослужащих  Вооруженных сил Российской Федерации других войск и правоохранительных органов (МЧС России) </a:t>
            </a:r>
          </a:p>
        </p:txBody>
      </p:sp>
      <p:sp>
        <p:nvSpPr>
          <p:cNvPr id="18" name="Text Box 26"/>
          <p:cNvSpPr txBox="1">
            <a:spLocks noChangeArrowheads="1"/>
          </p:cNvSpPr>
          <p:nvPr/>
        </p:nvSpPr>
        <p:spPr bwMode="auto">
          <a:xfrm>
            <a:off x="1226831" y="4408691"/>
            <a:ext cx="3838575" cy="1312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5452" tIns="52720" rIns="105452" bIns="52720">
            <a:spAutoFit/>
          </a:bodyPr>
          <a:lstStyle>
            <a:lvl1pPr defTabSz="1046163">
              <a:defRPr sz="1000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defTabSz="1046163">
              <a:defRPr sz="1000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defTabSz="1046163">
              <a:defRPr sz="1000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defTabSz="1046163">
              <a:defRPr sz="1000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defTabSz="1046163">
              <a:defRPr sz="1000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defTabSz="10461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defTabSz="10461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defTabSz="10461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defTabSz="10461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ru-RU" sz="1400" b="1" dirty="0">
                <a:solidFill>
                  <a:srgbClr val="0000FF"/>
                </a:solidFill>
                <a:cs typeface="Times New Roman" pitchFamily="18" charset="0"/>
              </a:rPr>
              <a:t>Количество обращений по обжалованию решений государственных органов и должностных лиц, споров с физическими и юридическими лицами по обжалованию актов ненормативного характера и действий (бездействия) должностных лиц Налоги и сборы</a:t>
            </a:r>
          </a:p>
        </p:txBody>
      </p:sp>
      <p:graphicFrame>
        <p:nvGraphicFramePr>
          <p:cNvPr id="19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2953874"/>
              </p:ext>
            </p:extLst>
          </p:nvPr>
        </p:nvGraphicFramePr>
        <p:xfrm>
          <a:off x="4999038" y="4689639"/>
          <a:ext cx="53340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29887174"/>
      </p:ext>
    </p:extLst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"/>
          <p:cNvGrpSpPr/>
          <p:nvPr/>
        </p:nvGrpSpPr>
        <p:grpSpPr>
          <a:xfrm>
            <a:off x="-9832" y="0"/>
            <a:ext cx="10342870" cy="8208964"/>
            <a:chOff x="0" y="0"/>
            <a:chExt cx="10342870" cy="8208964"/>
          </a:xfrm>
        </p:grpSpPr>
        <p:sp>
          <p:nvSpPr>
            <p:cNvPr id="11" name="Rectangle 42"/>
            <p:cNvSpPr>
              <a:spLocks noChangeArrowheads="1"/>
            </p:cNvSpPr>
            <p:nvPr/>
          </p:nvSpPr>
          <p:spPr bwMode="auto">
            <a:xfrm>
              <a:off x="0" y="6"/>
              <a:ext cx="10333038" cy="8208958"/>
            </a:xfrm>
            <a:prstGeom prst="rect">
              <a:avLst/>
            </a:prstGeom>
            <a:gradFill rotWithShape="1">
              <a:gsLst>
                <a:gs pos="0">
                  <a:srgbClr val="9999FF"/>
                </a:gs>
                <a:gs pos="100000">
                  <a:srgbClr val="003399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9901" tIns="44954" rIns="89901" bIns="44954" anchor="ctr"/>
            <a:lstStyle/>
            <a:p>
              <a:pPr defTabSz="887090"/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451" name="Rectangle 3"/>
            <p:cNvSpPr>
              <a:spLocks noChangeArrowheads="1"/>
            </p:cNvSpPr>
            <p:nvPr/>
          </p:nvSpPr>
          <p:spPr bwMode="auto">
            <a:xfrm>
              <a:off x="5075238" y="2511425"/>
              <a:ext cx="182562" cy="41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193" tIns="45599" rIns="91193" bIns="45599" anchor="ctr">
              <a:spAutoFit/>
            </a:bodyPr>
            <a:lstStyle/>
            <a:p>
              <a:pPr algn="ctr" defTabSz="912813"/>
              <a:endParaRPr lang="ru-RU"/>
            </a:p>
          </p:txBody>
        </p:sp>
        <p:sp>
          <p:nvSpPr>
            <p:cNvPr id="11266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10333038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ru-RU"/>
            </a:p>
          </p:txBody>
        </p:sp>
        <p:sp>
          <p:nvSpPr>
            <p:cNvPr id="104450" name="Rectangle 2"/>
            <p:cNvSpPr>
              <a:spLocks noChangeArrowheads="1"/>
            </p:cNvSpPr>
            <p:nvPr/>
          </p:nvSpPr>
          <p:spPr bwMode="auto">
            <a:xfrm>
              <a:off x="9832" y="16744"/>
              <a:ext cx="10333038" cy="787400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lIns="105476" tIns="17974" rIns="105476" bIns="17974" anchor="ctr"/>
            <a:lstStyle/>
            <a:p>
              <a:pPr lvl="0" algn="ctr"/>
              <a:r>
                <a:rPr lang="ru-RU" sz="2000" dirty="0">
                  <a:solidFill>
                    <a:schemeClr val="tx1"/>
                  </a:solidFill>
                  <a:cs typeface="Times New Roman" pitchFamily="18" charset="0"/>
                </a:rPr>
                <a:t>ТЕМАТИКА ОБРАЩЕНИЙ ГРАЖДАН, ПОСТУПИВШИХ В </a:t>
              </a:r>
              <a:r>
                <a:rPr lang="en-US" sz="2000" dirty="0" smtClean="0">
                  <a:solidFill>
                    <a:schemeClr val="tx1"/>
                  </a:solidFill>
                  <a:cs typeface="Times New Roman" pitchFamily="18" charset="0"/>
                </a:rPr>
                <a:t>I</a:t>
              </a:r>
              <a:r>
                <a:rPr lang="ru-RU" sz="2000" dirty="0" smtClean="0">
                  <a:solidFill>
                    <a:schemeClr val="tx1"/>
                  </a:solidFill>
                  <a:cs typeface="Times New Roman" pitchFamily="18" charset="0"/>
                </a:rPr>
                <a:t> </a:t>
              </a:r>
              <a:r>
                <a:rPr lang="ru-RU" sz="2000" dirty="0">
                  <a:solidFill>
                    <a:schemeClr val="tx1"/>
                  </a:solidFill>
                  <a:cs typeface="Times New Roman" pitchFamily="18" charset="0"/>
                </a:rPr>
                <a:t>КВАРТАЛЕ </a:t>
              </a:r>
              <a:r>
                <a:rPr lang="ru-RU" sz="2000" dirty="0" smtClean="0">
                  <a:solidFill>
                    <a:schemeClr val="tx1"/>
                  </a:solidFill>
                  <a:cs typeface="Times New Roman" pitchFamily="18" charset="0"/>
                </a:rPr>
                <a:t>202</a:t>
              </a:r>
              <a:r>
                <a:rPr lang="en-US" sz="2000" dirty="0" smtClean="0">
                  <a:solidFill>
                    <a:schemeClr val="tx1"/>
                  </a:solidFill>
                  <a:cs typeface="Times New Roman" pitchFamily="18" charset="0"/>
                </a:rPr>
                <a:t>4</a:t>
              </a:r>
              <a:r>
                <a:rPr lang="ru-RU" sz="2000" dirty="0" smtClean="0">
                  <a:solidFill>
                    <a:schemeClr val="tx1"/>
                  </a:solidFill>
                  <a:cs typeface="Times New Roman" pitchFamily="18" charset="0"/>
                </a:rPr>
                <a:t> </a:t>
              </a:r>
              <a:r>
                <a:rPr lang="ru-RU" sz="2000" dirty="0">
                  <a:solidFill>
                    <a:schemeClr val="tx1"/>
                  </a:solidFill>
                  <a:cs typeface="Times New Roman" pitchFamily="18" charset="0"/>
                </a:rPr>
                <a:t>ГОДА</a:t>
              </a:r>
            </a:p>
          </p:txBody>
        </p:sp>
      </p:grp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03330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03330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0297281"/>
              </p:ext>
            </p:extLst>
          </p:nvPr>
        </p:nvGraphicFramePr>
        <p:xfrm>
          <a:off x="0" y="1326192"/>
          <a:ext cx="53340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399062"/>
              </p:ext>
            </p:extLst>
          </p:nvPr>
        </p:nvGraphicFramePr>
        <p:xfrm>
          <a:off x="4999038" y="1345024"/>
          <a:ext cx="53340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1202216"/>
              </p:ext>
            </p:extLst>
          </p:nvPr>
        </p:nvGraphicFramePr>
        <p:xfrm>
          <a:off x="-9832" y="4729820"/>
          <a:ext cx="53340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Text Box 26"/>
          <p:cNvSpPr txBox="1">
            <a:spLocks noChangeArrowheads="1"/>
          </p:cNvSpPr>
          <p:nvPr/>
        </p:nvSpPr>
        <p:spPr bwMode="auto">
          <a:xfrm>
            <a:off x="1612531" y="1005043"/>
            <a:ext cx="2573581" cy="7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452" tIns="52720" rIns="105452" bIns="52720">
            <a:spAutoFit/>
          </a:bodyPr>
          <a:lstStyle>
            <a:lvl1pPr defTabSz="1046163">
              <a:defRPr sz="1000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defTabSz="1046163">
              <a:defRPr sz="1000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defTabSz="1046163">
              <a:defRPr sz="1000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defTabSz="1046163">
              <a:defRPr sz="1000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defTabSz="1046163">
              <a:defRPr sz="1000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defTabSz="10461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defTabSz="10461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defTabSz="10461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defTabSz="10461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400" b="1" dirty="0">
                <a:solidFill>
                  <a:srgbClr val="0000FF"/>
                </a:solidFill>
                <a:cs typeface="Times New Roman" pitchFamily="18" charset="0"/>
              </a:rPr>
              <a:t>Деятельность и принимаемые решения МЧС России</a:t>
            </a:r>
          </a:p>
        </p:txBody>
      </p:sp>
      <p:sp>
        <p:nvSpPr>
          <p:cNvPr id="17" name="Text Box 26"/>
          <p:cNvSpPr txBox="1">
            <a:spLocks noChangeArrowheads="1"/>
          </p:cNvSpPr>
          <p:nvPr/>
        </p:nvSpPr>
        <p:spPr bwMode="auto">
          <a:xfrm>
            <a:off x="5343155" y="993644"/>
            <a:ext cx="4980051" cy="27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452" tIns="52720" rIns="105452" bIns="52720">
            <a:spAutoFit/>
          </a:bodyPr>
          <a:lstStyle>
            <a:lvl1pPr defTabSz="1046163">
              <a:defRPr sz="1000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defTabSz="1046163">
              <a:defRPr sz="1000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defTabSz="1046163">
              <a:defRPr sz="1000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defTabSz="1046163">
              <a:defRPr sz="1000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defTabSz="1046163">
              <a:defRPr sz="1000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defTabSz="10461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defTabSz="10461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defTabSz="10461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defTabSz="10461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ru-RU" sz="1400" b="1" dirty="0">
                <a:solidFill>
                  <a:srgbClr val="0000FF"/>
                </a:solidFill>
                <a:cs typeface="Times New Roman" pitchFamily="18" charset="0"/>
              </a:rPr>
              <a:t>Прохождение службы</a:t>
            </a:r>
          </a:p>
        </p:txBody>
      </p:sp>
      <p:sp>
        <p:nvSpPr>
          <p:cNvPr id="18" name="Text Box 26"/>
          <p:cNvSpPr txBox="1">
            <a:spLocks noChangeArrowheads="1"/>
          </p:cNvSpPr>
          <p:nvPr/>
        </p:nvSpPr>
        <p:spPr bwMode="auto">
          <a:xfrm>
            <a:off x="1160463" y="4996779"/>
            <a:ext cx="3838575" cy="27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5452" tIns="52720" rIns="105452" bIns="52720">
            <a:spAutoFit/>
          </a:bodyPr>
          <a:lstStyle>
            <a:lvl1pPr defTabSz="1046163">
              <a:defRPr sz="1000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defTabSz="1046163">
              <a:defRPr sz="1000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defTabSz="1046163">
              <a:defRPr sz="1000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defTabSz="1046163">
              <a:defRPr sz="1000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defTabSz="1046163">
              <a:defRPr sz="1000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defTabSz="10461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defTabSz="10461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defTabSz="10461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defTabSz="10461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ru-RU" sz="1400" b="1" dirty="0">
                <a:solidFill>
                  <a:srgbClr val="0000FF"/>
                </a:solidFill>
                <a:cs typeface="Times New Roman" pitchFamily="18" charset="0"/>
              </a:rPr>
              <a:t>Трудоустройство</a:t>
            </a:r>
          </a:p>
        </p:txBody>
      </p:sp>
      <p:graphicFrame>
        <p:nvGraphicFramePr>
          <p:cNvPr id="19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5026724"/>
              </p:ext>
            </p:extLst>
          </p:nvPr>
        </p:nvGraphicFramePr>
        <p:xfrm>
          <a:off x="4999038" y="4689639"/>
          <a:ext cx="53340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549756534"/>
      </p:ext>
    </p:extLst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"/>
          <p:cNvGrpSpPr/>
          <p:nvPr/>
        </p:nvGrpSpPr>
        <p:grpSpPr>
          <a:xfrm>
            <a:off x="-9832" y="0"/>
            <a:ext cx="10342870" cy="8208964"/>
            <a:chOff x="0" y="0"/>
            <a:chExt cx="10342870" cy="8208964"/>
          </a:xfrm>
        </p:grpSpPr>
        <p:sp>
          <p:nvSpPr>
            <p:cNvPr id="11" name="Rectangle 42"/>
            <p:cNvSpPr>
              <a:spLocks noChangeArrowheads="1"/>
            </p:cNvSpPr>
            <p:nvPr/>
          </p:nvSpPr>
          <p:spPr bwMode="auto">
            <a:xfrm>
              <a:off x="0" y="6"/>
              <a:ext cx="10333038" cy="8208958"/>
            </a:xfrm>
            <a:prstGeom prst="rect">
              <a:avLst/>
            </a:prstGeom>
            <a:gradFill rotWithShape="1">
              <a:gsLst>
                <a:gs pos="0">
                  <a:srgbClr val="9999FF"/>
                </a:gs>
                <a:gs pos="100000">
                  <a:srgbClr val="003399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9901" tIns="44954" rIns="89901" bIns="44954" anchor="ctr"/>
            <a:lstStyle/>
            <a:p>
              <a:pPr defTabSz="887090"/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451" name="Rectangle 3"/>
            <p:cNvSpPr>
              <a:spLocks noChangeArrowheads="1"/>
            </p:cNvSpPr>
            <p:nvPr/>
          </p:nvSpPr>
          <p:spPr bwMode="auto">
            <a:xfrm>
              <a:off x="5075238" y="2511425"/>
              <a:ext cx="182562" cy="41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193" tIns="45599" rIns="91193" bIns="45599" anchor="ctr">
              <a:spAutoFit/>
            </a:bodyPr>
            <a:lstStyle/>
            <a:p>
              <a:pPr algn="ctr" defTabSz="912813"/>
              <a:endParaRPr lang="ru-RU"/>
            </a:p>
          </p:txBody>
        </p:sp>
        <p:sp>
          <p:nvSpPr>
            <p:cNvPr id="11266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10333038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ru-RU"/>
            </a:p>
          </p:txBody>
        </p:sp>
        <p:sp>
          <p:nvSpPr>
            <p:cNvPr id="104450" name="Rectangle 2"/>
            <p:cNvSpPr>
              <a:spLocks noChangeArrowheads="1"/>
            </p:cNvSpPr>
            <p:nvPr/>
          </p:nvSpPr>
          <p:spPr bwMode="auto">
            <a:xfrm>
              <a:off x="9832" y="16744"/>
              <a:ext cx="10333038" cy="787400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lIns="105476" tIns="17974" rIns="105476" bIns="17974" anchor="ctr"/>
            <a:lstStyle/>
            <a:p>
              <a:pPr lvl="0" algn="ctr"/>
              <a:r>
                <a:rPr lang="ru-RU" sz="2000" dirty="0">
                  <a:solidFill>
                    <a:schemeClr val="tx1"/>
                  </a:solidFill>
                  <a:cs typeface="Times New Roman" pitchFamily="18" charset="0"/>
                </a:rPr>
                <a:t>ТЕМАТИКА ОБРАЩЕНИЙ ГРАЖДАН, ПОСТУПИВШИХ В </a:t>
              </a:r>
              <a:r>
                <a:rPr lang="en-US" sz="2000" dirty="0" smtClean="0">
                  <a:solidFill>
                    <a:schemeClr val="tx1"/>
                  </a:solidFill>
                  <a:cs typeface="Times New Roman" pitchFamily="18" charset="0"/>
                </a:rPr>
                <a:t>I</a:t>
              </a:r>
              <a:r>
                <a:rPr lang="ru-RU" sz="2000" dirty="0" smtClean="0">
                  <a:solidFill>
                    <a:schemeClr val="tx1"/>
                  </a:solidFill>
                  <a:cs typeface="Times New Roman" pitchFamily="18" charset="0"/>
                </a:rPr>
                <a:t> </a:t>
              </a:r>
              <a:r>
                <a:rPr lang="ru-RU" sz="2000" dirty="0">
                  <a:solidFill>
                    <a:schemeClr val="tx1"/>
                  </a:solidFill>
                  <a:cs typeface="Times New Roman" pitchFamily="18" charset="0"/>
                </a:rPr>
                <a:t>КВАРТАЛЕ </a:t>
              </a:r>
              <a:r>
                <a:rPr lang="ru-RU" sz="2000" dirty="0" smtClean="0">
                  <a:solidFill>
                    <a:schemeClr val="tx1"/>
                  </a:solidFill>
                  <a:cs typeface="Times New Roman" pitchFamily="18" charset="0"/>
                </a:rPr>
                <a:t>202</a:t>
              </a:r>
              <a:r>
                <a:rPr lang="en-US" sz="2000" dirty="0" smtClean="0">
                  <a:solidFill>
                    <a:schemeClr val="tx1"/>
                  </a:solidFill>
                  <a:cs typeface="Times New Roman" pitchFamily="18" charset="0"/>
                </a:rPr>
                <a:t>4</a:t>
              </a:r>
              <a:r>
                <a:rPr lang="ru-RU" sz="2000" dirty="0" smtClean="0">
                  <a:solidFill>
                    <a:schemeClr val="tx1"/>
                  </a:solidFill>
                  <a:cs typeface="Times New Roman" pitchFamily="18" charset="0"/>
                </a:rPr>
                <a:t> </a:t>
              </a:r>
              <a:r>
                <a:rPr lang="ru-RU" sz="2000" dirty="0">
                  <a:solidFill>
                    <a:schemeClr val="tx1"/>
                  </a:solidFill>
                  <a:cs typeface="Times New Roman" pitchFamily="18" charset="0"/>
                </a:rPr>
                <a:t>ГОДА</a:t>
              </a:r>
            </a:p>
          </p:txBody>
        </p:sp>
      </p:grp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03330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03330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6715420"/>
              </p:ext>
            </p:extLst>
          </p:nvPr>
        </p:nvGraphicFramePr>
        <p:xfrm>
          <a:off x="0" y="1326192"/>
          <a:ext cx="53340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5335605"/>
              </p:ext>
            </p:extLst>
          </p:nvPr>
        </p:nvGraphicFramePr>
        <p:xfrm>
          <a:off x="4999038" y="1345024"/>
          <a:ext cx="53340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7652911"/>
              </p:ext>
            </p:extLst>
          </p:nvPr>
        </p:nvGraphicFramePr>
        <p:xfrm>
          <a:off x="-9832" y="4729820"/>
          <a:ext cx="53340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Text Box 26"/>
          <p:cNvSpPr txBox="1">
            <a:spLocks noChangeArrowheads="1"/>
          </p:cNvSpPr>
          <p:nvPr/>
        </p:nvSpPr>
        <p:spPr bwMode="auto">
          <a:xfrm>
            <a:off x="1612531" y="1005043"/>
            <a:ext cx="2573581" cy="537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452" tIns="52720" rIns="105452" bIns="52720">
            <a:spAutoFit/>
          </a:bodyPr>
          <a:lstStyle>
            <a:lvl1pPr defTabSz="1046163">
              <a:defRPr sz="1000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defTabSz="1046163">
              <a:defRPr sz="1000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defTabSz="1046163">
              <a:defRPr sz="1000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defTabSz="1046163">
              <a:defRPr sz="1000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defTabSz="1046163">
              <a:defRPr sz="1000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defTabSz="10461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defTabSz="10461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defTabSz="10461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defTabSz="10461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400" b="1" dirty="0">
                <a:solidFill>
                  <a:srgbClr val="0000FF"/>
                </a:solidFill>
                <a:cs typeface="Times New Roman" pitchFamily="18" charset="0"/>
              </a:rPr>
              <a:t>Материально техническое обеспечение</a:t>
            </a:r>
          </a:p>
        </p:txBody>
      </p:sp>
      <p:sp>
        <p:nvSpPr>
          <p:cNvPr id="17" name="Text Box 26"/>
          <p:cNvSpPr txBox="1">
            <a:spLocks noChangeArrowheads="1"/>
          </p:cNvSpPr>
          <p:nvPr/>
        </p:nvSpPr>
        <p:spPr bwMode="auto">
          <a:xfrm>
            <a:off x="5247968" y="1035517"/>
            <a:ext cx="4980051" cy="451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452" tIns="52720" rIns="105452" bIns="52720">
            <a:spAutoFit/>
          </a:bodyPr>
          <a:lstStyle>
            <a:lvl1pPr defTabSz="1046163">
              <a:defRPr sz="1000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defTabSz="1046163">
              <a:defRPr sz="1000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defTabSz="1046163">
              <a:defRPr sz="1000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defTabSz="1046163">
              <a:defRPr sz="1000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defTabSz="1046163">
              <a:defRPr sz="1000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defTabSz="10461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defTabSz="10461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defTabSz="10461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defTabSz="10461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ru-RU" sz="1400" b="1" dirty="0">
                <a:solidFill>
                  <a:srgbClr val="0000FF"/>
                </a:solidFill>
                <a:cs typeface="Times New Roman" pitchFamily="18" charset="0"/>
              </a:rPr>
              <a:t>Работа противопожарной службы и соблюдение норм пожарной безопасности</a:t>
            </a:r>
          </a:p>
        </p:txBody>
      </p:sp>
      <p:sp>
        <p:nvSpPr>
          <p:cNvPr id="18" name="Text Box 26"/>
          <p:cNvSpPr txBox="1">
            <a:spLocks noChangeArrowheads="1"/>
          </p:cNvSpPr>
          <p:nvPr/>
        </p:nvSpPr>
        <p:spPr bwMode="auto">
          <a:xfrm>
            <a:off x="980033" y="5136192"/>
            <a:ext cx="3838575" cy="27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5452" tIns="52720" rIns="105452" bIns="52720">
            <a:spAutoFit/>
          </a:bodyPr>
          <a:lstStyle>
            <a:lvl1pPr defTabSz="1046163">
              <a:defRPr sz="1000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defTabSz="1046163">
              <a:defRPr sz="1000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defTabSz="1046163">
              <a:defRPr sz="1000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defTabSz="1046163">
              <a:defRPr sz="1000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defTabSz="1046163">
              <a:defRPr sz="1000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defTabSz="10461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defTabSz="10461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defTabSz="10461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defTabSz="10461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ru-RU" sz="1400" b="1" dirty="0">
                <a:solidFill>
                  <a:srgbClr val="0000FF"/>
                </a:solidFill>
                <a:cs typeface="Times New Roman" pitchFamily="18" charset="0"/>
              </a:rPr>
              <a:t>Жилищные вопросы</a:t>
            </a:r>
          </a:p>
        </p:txBody>
      </p:sp>
      <p:graphicFrame>
        <p:nvGraphicFramePr>
          <p:cNvPr id="19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6718112"/>
              </p:ext>
            </p:extLst>
          </p:nvPr>
        </p:nvGraphicFramePr>
        <p:xfrm>
          <a:off x="4999038" y="4689639"/>
          <a:ext cx="53340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581956108"/>
      </p:ext>
    </p:extLst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"/>
          <p:cNvGrpSpPr/>
          <p:nvPr/>
        </p:nvGrpSpPr>
        <p:grpSpPr>
          <a:xfrm>
            <a:off x="-9832" y="0"/>
            <a:ext cx="10342870" cy="8208964"/>
            <a:chOff x="0" y="0"/>
            <a:chExt cx="10342870" cy="8208964"/>
          </a:xfrm>
        </p:grpSpPr>
        <p:sp>
          <p:nvSpPr>
            <p:cNvPr id="11" name="Rectangle 42"/>
            <p:cNvSpPr>
              <a:spLocks noChangeArrowheads="1"/>
            </p:cNvSpPr>
            <p:nvPr/>
          </p:nvSpPr>
          <p:spPr bwMode="auto">
            <a:xfrm>
              <a:off x="0" y="6"/>
              <a:ext cx="10333038" cy="8208958"/>
            </a:xfrm>
            <a:prstGeom prst="rect">
              <a:avLst/>
            </a:prstGeom>
            <a:gradFill rotWithShape="1">
              <a:gsLst>
                <a:gs pos="0">
                  <a:srgbClr val="9999FF"/>
                </a:gs>
                <a:gs pos="100000">
                  <a:srgbClr val="003399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9901" tIns="44954" rIns="89901" bIns="44954" anchor="ctr"/>
            <a:lstStyle/>
            <a:p>
              <a:pPr defTabSz="887090"/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451" name="Rectangle 3"/>
            <p:cNvSpPr>
              <a:spLocks noChangeArrowheads="1"/>
            </p:cNvSpPr>
            <p:nvPr/>
          </p:nvSpPr>
          <p:spPr bwMode="auto">
            <a:xfrm>
              <a:off x="5075238" y="2511425"/>
              <a:ext cx="182562" cy="41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193" tIns="45599" rIns="91193" bIns="45599" anchor="ctr">
              <a:spAutoFit/>
            </a:bodyPr>
            <a:lstStyle/>
            <a:p>
              <a:pPr algn="ctr" defTabSz="912813"/>
              <a:endParaRPr lang="ru-RU"/>
            </a:p>
          </p:txBody>
        </p:sp>
        <p:sp>
          <p:nvSpPr>
            <p:cNvPr id="11266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10333038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ru-RU"/>
            </a:p>
          </p:txBody>
        </p:sp>
        <p:sp>
          <p:nvSpPr>
            <p:cNvPr id="104450" name="Rectangle 2"/>
            <p:cNvSpPr>
              <a:spLocks noChangeArrowheads="1"/>
            </p:cNvSpPr>
            <p:nvPr/>
          </p:nvSpPr>
          <p:spPr bwMode="auto">
            <a:xfrm>
              <a:off x="9832" y="16744"/>
              <a:ext cx="10333038" cy="787400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lIns="105476" tIns="17974" rIns="105476" bIns="17974" anchor="ctr"/>
            <a:lstStyle/>
            <a:p>
              <a:pPr lvl="0" algn="ctr"/>
              <a:r>
                <a:rPr lang="ru-RU" sz="2000" dirty="0">
                  <a:solidFill>
                    <a:schemeClr val="tx1"/>
                  </a:solidFill>
                  <a:cs typeface="Times New Roman" pitchFamily="18" charset="0"/>
                </a:rPr>
                <a:t>ТЕМАТИКА ОБРАЩЕНИЙ ГРАЖДАН, ПОСТУПИВШИХ В </a:t>
              </a:r>
              <a:r>
                <a:rPr lang="en-US" sz="2000" dirty="0" smtClean="0">
                  <a:solidFill>
                    <a:schemeClr val="tx1"/>
                  </a:solidFill>
                  <a:cs typeface="Times New Roman" pitchFamily="18" charset="0"/>
                </a:rPr>
                <a:t>I</a:t>
              </a:r>
              <a:r>
                <a:rPr lang="ru-RU" sz="2000" dirty="0" smtClean="0">
                  <a:solidFill>
                    <a:schemeClr val="tx1"/>
                  </a:solidFill>
                  <a:cs typeface="Times New Roman" pitchFamily="18" charset="0"/>
                </a:rPr>
                <a:t> </a:t>
              </a:r>
              <a:r>
                <a:rPr lang="ru-RU" sz="2000" dirty="0">
                  <a:solidFill>
                    <a:schemeClr val="tx1"/>
                  </a:solidFill>
                  <a:cs typeface="Times New Roman" pitchFamily="18" charset="0"/>
                </a:rPr>
                <a:t>КВАРТАЛЕ </a:t>
              </a:r>
              <a:r>
                <a:rPr lang="ru-RU" sz="2000" dirty="0" smtClean="0">
                  <a:solidFill>
                    <a:schemeClr val="tx1"/>
                  </a:solidFill>
                  <a:cs typeface="Times New Roman" pitchFamily="18" charset="0"/>
                </a:rPr>
                <a:t>202</a:t>
              </a:r>
              <a:r>
                <a:rPr lang="en-US" sz="2000" dirty="0" smtClean="0">
                  <a:solidFill>
                    <a:schemeClr val="tx1"/>
                  </a:solidFill>
                  <a:cs typeface="Times New Roman" pitchFamily="18" charset="0"/>
                </a:rPr>
                <a:t>4</a:t>
              </a:r>
              <a:r>
                <a:rPr lang="ru-RU" sz="2000" dirty="0" smtClean="0">
                  <a:solidFill>
                    <a:schemeClr val="tx1"/>
                  </a:solidFill>
                  <a:cs typeface="Times New Roman" pitchFamily="18" charset="0"/>
                </a:rPr>
                <a:t> </a:t>
              </a:r>
              <a:r>
                <a:rPr lang="ru-RU" sz="2000" dirty="0">
                  <a:solidFill>
                    <a:schemeClr val="tx1"/>
                  </a:solidFill>
                  <a:cs typeface="Times New Roman" pitchFamily="18" charset="0"/>
                </a:rPr>
                <a:t>ГОДА</a:t>
              </a:r>
            </a:p>
          </p:txBody>
        </p:sp>
      </p:grp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03330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03330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0585586"/>
              </p:ext>
            </p:extLst>
          </p:nvPr>
        </p:nvGraphicFramePr>
        <p:xfrm>
          <a:off x="0" y="1326192"/>
          <a:ext cx="53340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3347274"/>
              </p:ext>
            </p:extLst>
          </p:nvPr>
        </p:nvGraphicFramePr>
        <p:xfrm>
          <a:off x="4999038" y="1345024"/>
          <a:ext cx="53340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5395865"/>
              </p:ext>
            </p:extLst>
          </p:nvPr>
        </p:nvGraphicFramePr>
        <p:xfrm>
          <a:off x="-9832" y="4729820"/>
          <a:ext cx="53340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Text Box 26"/>
          <p:cNvSpPr txBox="1">
            <a:spLocks noChangeArrowheads="1"/>
          </p:cNvSpPr>
          <p:nvPr/>
        </p:nvSpPr>
        <p:spPr bwMode="auto">
          <a:xfrm>
            <a:off x="1612531" y="1005043"/>
            <a:ext cx="2573581" cy="32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452" tIns="52720" rIns="105452" bIns="52720">
            <a:spAutoFit/>
          </a:bodyPr>
          <a:lstStyle>
            <a:lvl1pPr defTabSz="1046163">
              <a:defRPr sz="1000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defTabSz="1046163">
              <a:defRPr sz="1000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defTabSz="1046163">
              <a:defRPr sz="1000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defTabSz="1046163">
              <a:defRPr sz="1000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defTabSz="1046163">
              <a:defRPr sz="1000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defTabSz="10461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defTabSz="10461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defTabSz="10461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defTabSz="10461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400" b="1" dirty="0">
                <a:solidFill>
                  <a:srgbClr val="0000FF"/>
                </a:solidFill>
                <a:cs typeface="Times New Roman" pitchFamily="18" charset="0"/>
              </a:rPr>
              <a:t>Социальная сфера</a:t>
            </a:r>
          </a:p>
        </p:txBody>
      </p:sp>
      <p:sp>
        <p:nvSpPr>
          <p:cNvPr id="17" name="Text Box 26"/>
          <p:cNvSpPr txBox="1">
            <a:spLocks noChangeArrowheads="1"/>
          </p:cNvSpPr>
          <p:nvPr/>
        </p:nvSpPr>
        <p:spPr bwMode="auto">
          <a:xfrm>
            <a:off x="5247968" y="1035517"/>
            <a:ext cx="4980051" cy="27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452" tIns="52720" rIns="105452" bIns="52720">
            <a:spAutoFit/>
          </a:bodyPr>
          <a:lstStyle>
            <a:lvl1pPr defTabSz="1046163">
              <a:defRPr sz="1000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defTabSz="1046163">
              <a:defRPr sz="1000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defTabSz="1046163">
              <a:defRPr sz="1000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defTabSz="1046163">
              <a:defRPr sz="1000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defTabSz="1046163">
              <a:defRPr sz="1000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defTabSz="10461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defTabSz="10461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defTabSz="10461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defTabSz="10461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ru-RU" sz="1400" b="1" dirty="0">
                <a:solidFill>
                  <a:srgbClr val="0000FF"/>
                </a:solidFill>
                <a:cs typeface="Times New Roman" pitchFamily="18" charset="0"/>
              </a:rPr>
              <a:t>Образование</a:t>
            </a:r>
          </a:p>
        </p:txBody>
      </p:sp>
      <p:sp>
        <p:nvSpPr>
          <p:cNvPr id="18" name="Text Box 26"/>
          <p:cNvSpPr txBox="1">
            <a:spLocks noChangeArrowheads="1"/>
          </p:cNvSpPr>
          <p:nvPr/>
        </p:nvSpPr>
        <p:spPr bwMode="auto">
          <a:xfrm>
            <a:off x="980033" y="5136192"/>
            <a:ext cx="3838575" cy="27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5452" tIns="52720" rIns="105452" bIns="52720">
            <a:spAutoFit/>
          </a:bodyPr>
          <a:lstStyle>
            <a:lvl1pPr defTabSz="1046163">
              <a:defRPr sz="1000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defTabSz="1046163">
              <a:defRPr sz="1000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defTabSz="1046163">
              <a:defRPr sz="1000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defTabSz="1046163">
              <a:defRPr sz="1000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defTabSz="1046163">
              <a:defRPr sz="1000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defTabSz="10461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defTabSz="10461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defTabSz="10461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defTabSz="10461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ru-RU" sz="1400" b="1" dirty="0">
                <a:solidFill>
                  <a:srgbClr val="0000FF"/>
                </a:solidFill>
                <a:cs typeface="Times New Roman" pitchFamily="18" charset="0"/>
              </a:rPr>
              <a:t>Наука</a:t>
            </a:r>
          </a:p>
        </p:txBody>
      </p:sp>
      <p:graphicFrame>
        <p:nvGraphicFramePr>
          <p:cNvPr id="19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9848471"/>
              </p:ext>
            </p:extLst>
          </p:nvPr>
        </p:nvGraphicFramePr>
        <p:xfrm>
          <a:off x="4999038" y="4689639"/>
          <a:ext cx="53340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425562845"/>
      </p:ext>
    </p:extLst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"/>
          <p:cNvGrpSpPr/>
          <p:nvPr/>
        </p:nvGrpSpPr>
        <p:grpSpPr>
          <a:xfrm>
            <a:off x="-9832" y="0"/>
            <a:ext cx="10342870" cy="8208964"/>
            <a:chOff x="0" y="0"/>
            <a:chExt cx="10342870" cy="8208964"/>
          </a:xfrm>
        </p:grpSpPr>
        <p:sp>
          <p:nvSpPr>
            <p:cNvPr id="11" name="Rectangle 42"/>
            <p:cNvSpPr>
              <a:spLocks noChangeArrowheads="1"/>
            </p:cNvSpPr>
            <p:nvPr/>
          </p:nvSpPr>
          <p:spPr bwMode="auto">
            <a:xfrm>
              <a:off x="0" y="6"/>
              <a:ext cx="10333038" cy="8208958"/>
            </a:xfrm>
            <a:prstGeom prst="rect">
              <a:avLst/>
            </a:prstGeom>
            <a:gradFill rotWithShape="1">
              <a:gsLst>
                <a:gs pos="0">
                  <a:srgbClr val="9999FF"/>
                </a:gs>
                <a:gs pos="100000">
                  <a:srgbClr val="003399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9901" tIns="44954" rIns="89901" bIns="44954" anchor="ctr"/>
            <a:lstStyle/>
            <a:p>
              <a:pPr defTabSz="887090"/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451" name="Rectangle 3"/>
            <p:cNvSpPr>
              <a:spLocks noChangeArrowheads="1"/>
            </p:cNvSpPr>
            <p:nvPr/>
          </p:nvSpPr>
          <p:spPr bwMode="auto">
            <a:xfrm>
              <a:off x="5075238" y="2511425"/>
              <a:ext cx="182562" cy="41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193" tIns="45599" rIns="91193" bIns="45599" anchor="ctr">
              <a:spAutoFit/>
            </a:bodyPr>
            <a:lstStyle/>
            <a:p>
              <a:pPr algn="ctr" defTabSz="912813"/>
              <a:endParaRPr lang="ru-RU"/>
            </a:p>
          </p:txBody>
        </p:sp>
        <p:sp>
          <p:nvSpPr>
            <p:cNvPr id="11266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10333038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ru-RU"/>
            </a:p>
          </p:txBody>
        </p:sp>
        <p:sp>
          <p:nvSpPr>
            <p:cNvPr id="104450" name="Rectangle 2"/>
            <p:cNvSpPr>
              <a:spLocks noChangeArrowheads="1"/>
            </p:cNvSpPr>
            <p:nvPr/>
          </p:nvSpPr>
          <p:spPr bwMode="auto">
            <a:xfrm>
              <a:off x="9832" y="16744"/>
              <a:ext cx="10333038" cy="787400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lIns="105476" tIns="17974" rIns="105476" bIns="17974" anchor="ctr"/>
            <a:lstStyle/>
            <a:p>
              <a:pPr lvl="0" algn="ctr"/>
              <a:r>
                <a:rPr lang="ru-RU" sz="2000" dirty="0">
                  <a:solidFill>
                    <a:schemeClr val="tx1"/>
                  </a:solidFill>
                  <a:cs typeface="Times New Roman" pitchFamily="18" charset="0"/>
                </a:rPr>
                <a:t>ТЕМАТИКА ОБРАЩЕНИЙ ГРАЖДАН, ПОСТУПИВШИХ В </a:t>
              </a:r>
              <a:r>
                <a:rPr lang="en-US" sz="2000" dirty="0" smtClean="0">
                  <a:solidFill>
                    <a:schemeClr val="tx1"/>
                  </a:solidFill>
                  <a:cs typeface="Times New Roman" pitchFamily="18" charset="0"/>
                </a:rPr>
                <a:t>I</a:t>
              </a:r>
              <a:r>
                <a:rPr lang="ru-RU" sz="2000" dirty="0" smtClean="0">
                  <a:solidFill>
                    <a:schemeClr val="tx1"/>
                  </a:solidFill>
                  <a:cs typeface="Times New Roman" pitchFamily="18" charset="0"/>
                </a:rPr>
                <a:t> </a:t>
              </a:r>
              <a:r>
                <a:rPr lang="ru-RU" sz="2000" dirty="0">
                  <a:solidFill>
                    <a:schemeClr val="tx1"/>
                  </a:solidFill>
                  <a:cs typeface="Times New Roman" pitchFamily="18" charset="0"/>
                </a:rPr>
                <a:t>КВАРТАЛЕ </a:t>
              </a:r>
              <a:r>
                <a:rPr lang="ru-RU" sz="2000" dirty="0" smtClean="0">
                  <a:solidFill>
                    <a:schemeClr val="tx1"/>
                  </a:solidFill>
                  <a:cs typeface="Times New Roman" pitchFamily="18" charset="0"/>
                </a:rPr>
                <a:t>202</a:t>
              </a:r>
              <a:r>
                <a:rPr lang="en-US" sz="2000" dirty="0" smtClean="0">
                  <a:solidFill>
                    <a:schemeClr val="tx1"/>
                  </a:solidFill>
                  <a:cs typeface="Times New Roman" pitchFamily="18" charset="0"/>
                </a:rPr>
                <a:t>4</a:t>
              </a:r>
              <a:r>
                <a:rPr lang="ru-RU" sz="2000" dirty="0" smtClean="0">
                  <a:solidFill>
                    <a:schemeClr val="tx1"/>
                  </a:solidFill>
                  <a:cs typeface="Times New Roman" pitchFamily="18" charset="0"/>
                </a:rPr>
                <a:t> </a:t>
              </a:r>
              <a:r>
                <a:rPr lang="ru-RU" sz="2000" dirty="0">
                  <a:solidFill>
                    <a:schemeClr val="tx1"/>
                  </a:solidFill>
                  <a:cs typeface="Times New Roman" pitchFamily="18" charset="0"/>
                </a:rPr>
                <a:t>ГОДА</a:t>
              </a:r>
            </a:p>
          </p:txBody>
        </p:sp>
      </p:grp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03330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03330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7041698"/>
              </p:ext>
            </p:extLst>
          </p:nvPr>
        </p:nvGraphicFramePr>
        <p:xfrm>
          <a:off x="0" y="1326192"/>
          <a:ext cx="53340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0436653"/>
              </p:ext>
            </p:extLst>
          </p:nvPr>
        </p:nvGraphicFramePr>
        <p:xfrm>
          <a:off x="4999038" y="1345024"/>
          <a:ext cx="53340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5727668"/>
              </p:ext>
            </p:extLst>
          </p:nvPr>
        </p:nvGraphicFramePr>
        <p:xfrm>
          <a:off x="-9832" y="4729820"/>
          <a:ext cx="53340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Text Box 26"/>
          <p:cNvSpPr txBox="1">
            <a:spLocks noChangeArrowheads="1"/>
          </p:cNvSpPr>
          <p:nvPr/>
        </p:nvSpPr>
        <p:spPr bwMode="auto">
          <a:xfrm>
            <a:off x="1612531" y="1005043"/>
            <a:ext cx="2573581" cy="32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452" tIns="52720" rIns="105452" bIns="52720">
            <a:spAutoFit/>
          </a:bodyPr>
          <a:lstStyle>
            <a:lvl1pPr defTabSz="1046163">
              <a:defRPr sz="1000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defTabSz="1046163">
              <a:defRPr sz="1000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defTabSz="1046163">
              <a:defRPr sz="1000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defTabSz="1046163">
              <a:defRPr sz="1000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defTabSz="1046163">
              <a:defRPr sz="1000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defTabSz="10461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defTabSz="10461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defTabSz="10461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defTabSz="10461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400" b="1" dirty="0">
                <a:solidFill>
                  <a:srgbClr val="0000FF"/>
                </a:solidFill>
                <a:cs typeface="Times New Roman" pitchFamily="18" charset="0"/>
              </a:rPr>
              <a:t>Коммунальное хозяйство</a:t>
            </a:r>
          </a:p>
        </p:txBody>
      </p:sp>
      <p:sp>
        <p:nvSpPr>
          <p:cNvPr id="17" name="Text Box 26"/>
          <p:cNvSpPr txBox="1">
            <a:spLocks noChangeArrowheads="1"/>
          </p:cNvSpPr>
          <p:nvPr/>
        </p:nvSpPr>
        <p:spPr bwMode="auto">
          <a:xfrm>
            <a:off x="5247968" y="1035517"/>
            <a:ext cx="4980051" cy="451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452" tIns="52720" rIns="105452" bIns="52720">
            <a:spAutoFit/>
          </a:bodyPr>
          <a:lstStyle>
            <a:lvl1pPr defTabSz="1046163">
              <a:defRPr sz="1000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defTabSz="1046163">
              <a:defRPr sz="1000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defTabSz="1046163">
              <a:defRPr sz="1000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defTabSz="1046163">
              <a:defRPr sz="1000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defTabSz="1046163">
              <a:defRPr sz="1000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defTabSz="10461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defTabSz="10461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defTabSz="10461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defTabSz="10461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ru-RU" sz="1400" b="1" dirty="0">
                <a:solidFill>
                  <a:srgbClr val="0000FF"/>
                </a:solidFill>
                <a:cs typeface="Times New Roman" pitchFamily="18" charset="0"/>
              </a:rPr>
              <a:t>Предупреждение чрезвычайных ситуаций природного и техногенного характера, преодоление последствий</a:t>
            </a:r>
          </a:p>
        </p:txBody>
      </p:sp>
      <p:sp>
        <p:nvSpPr>
          <p:cNvPr id="18" name="Text Box 26"/>
          <p:cNvSpPr txBox="1">
            <a:spLocks noChangeArrowheads="1"/>
          </p:cNvSpPr>
          <p:nvPr/>
        </p:nvSpPr>
        <p:spPr bwMode="auto">
          <a:xfrm>
            <a:off x="980033" y="4801453"/>
            <a:ext cx="3838575" cy="451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5452" tIns="52720" rIns="105452" bIns="52720">
            <a:spAutoFit/>
          </a:bodyPr>
          <a:lstStyle>
            <a:lvl1pPr defTabSz="1046163">
              <a:defRPr sz="1000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defTabSz="1046163">
              <a:defRPr sz="1000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defTabSz="1046163">
              <a:defRPr sz="1000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defTabSz="1046163">
              <a:defRPr sz="1000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defTabSz="1046163">
              <a:defRPr sz="1000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defTabSz="10461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defTabSz="10461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defTabSz="10461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defTabSz="10461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ru-RU" sz="1400" b="1" dirty="0">
                <a:solidFill>
                  <a:srgbClr val="0000FF"/>
                </a:solidFill>
                <a:cs typeface="Times New Roman" pitchFamily="18" charset="0"/>
              </a:rPr>
              <a:t>Деятельность государственной инспекции по маломерным судам (ГИМС)</a:t>
            </a:r>
          </a:p>
        </p:txBody>
      </p:sp>
      <p:graphicFrame>
        <p:nvGraphicFramePr>
          <p:cNvPr id="19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6436719"/>
              </p:ext>
            </p:extLst>
          </p:nvPr>
        </p:nvGraphicFramePr>
        <p:xfrm>
          <a:off x="4999038" y="4689639"/>
          <a:ext cx="53340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804037318"/>
      </p:ext>
    </p:extLst>
  </p:cSld>
  <p:clrMapOvr>
    <a:masterClrMapping/>
  </p:clrMapOvr>
  <p:transition advClick="0"/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588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588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62746</TotalTime>
  <Words>400</Words>
  <Application>Microsoft Office PowerPoint</Application>
  <PresentationFormat>Произвольный</PresentationFormat>
  <Paragraphs>90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МЧС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16235</dc:creator>
  <cp:lastModifiedBy>ОАР</cp:lastModifiedBy>
  <cp:revision>4847</cp:revision>
  <dcterms:created xsi:type="dcterms:W3CDTF">2008-11-27T11:41:39Z</dcterms:created>
  <dcterms:modified xsi:type="dcterms:W3CDTF">2024-04-02T11:35:19Z</dcterms:modified>
</cp:coreProperties>
</file>